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3" r:id="rId4"/>
  </p:sldMasterIdLst>
  <p:notesMasterIdLst>
    <p:notesMasterId r:id="rId19"/>
  </p:notesMasterIdLst>
  <p:sldIdLst>
    <p:sldId id="256" r:id="rId5"/>
    <p:sldId id="259" r:id="rId6"/>
    <p:sldId id="310" r:id="rId7"/>
    <p:sldId id="278" r:id="rId8"/>
    <p:sldId id="274" r:id="rId9"/>
    <p:sldId id="276" r:id="rId10"/>
    <p:sldId id="277" r:id="rId11"/>
    <p:sldId id="260" r:id="rId12"/>
    <p:sldId id="311" r:id="rId13"/>
    <p:sldId id="261" r:id="rId14"/>
    <p:sldId id="275" r:id="rId15"/>
    <p:sldId id="280" r:id="rId16"/>
    <p:sldId id="281" r:id="rId17"/>
    <p:sldId id="282" r:id="rId18"/>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0" autoAdjust="0"/>
    <p:restoredTop sz="94619" autoAdjust="0"/>
  </p:normalViewPr>
  <p:slideViewPr>
    <p:cSldViewPr snapToGrid="0">
      <p:cViewPr varScale="1">
        <p:scale>
          <a:sx n="78" d="100"/>
          <a:sy n="78" d="100"/>
        </p:scale>
        <p:origin x="120" y="732"/>
      </p:cViewPr>
      <p:guideLst/>
    </p:cSldViewPr>
  </p:slideViewPr>
  <p:notesTextViewPr>
    <p:cViewPr>
      <p:scale>
        <a:sx n="1" d="1"/>
        <a:sy n="1" d="1"/>
      </p:scale>
      <p:origin x="0" y="0"/>
    </p:cViewPr>
  </p:notesTextViewPr>
  <p:notesViewPr>
    <p:cSldViewPr snapToGrid="0">
      <p:cViewPr varScale="1">
        <p:scale>
          <a:sx n="53" d="100"/>
          <a:sy n="53" d="100"/>
        </p:scale>
        <p:origin x="2572" y="3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diagrams/_rels/data1.xml.rels><?xml version="1.0" encoding="UTF-8" standalone="yes"?>
<Relationships xmlns="http://schemas.openxmlformats.org/package/2006/relationships"><Relationship Id="rId1" Type="http://schemas.openxmlformats.org/officeDocument/2006/relationships/hyperlink" Target="https://us02web.zoom.us/j/89493784466?pwd=SHNzUnBVdmtUMktOK2VTNDFYU0szdz09" TargetMode="External"/></Relationships>
</file>

<file path=ppt/diagrams/_rels/drawing1.xml.rels><?xml version="1.0" encoding="UTF-8" standalone="yes"?>
<Relationships xmlns="http://schemas.openxmlformats.org/package/2006/relationships"><Relationship Id="rId1" Type="http://schemas.openxmlformats.org/officeDocument/2006/relationships/hyperlink" Target="https://us02web.zoom.us/j/89493784466?pwd=SHNzUnBVdmtUMktOK2VTNDFYU0szdz09" TargetMode="Externa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F06B700-0A6A-4445-9047-3A7DFEA1C91D}"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8C6C6BD2-F47E-4A21-9A68-98579D112534}">
      <dgm:prSet/>
      <dgm:spPr/>
      <dgm:t>
        <a:bodyPr/>
        <a:lstStyle/>
        <a:p>
          <a:r>
            <a:rPr lang="en-US" b="1" dirty="0">
              <a:latin typeface="Calibri" panose="020F0502020204030204" pitchFamily="34" charset="0"/>
              <a:cs typeface="Calibri" panose="020F0502020204030204" pitchFamily="34" charset="0"/>
            </a:rPr>
            <a:t>Title 1 Part A Meetings</a:t>
          </a:r>
        </a:p>
      </dgm:t>
    </dgm:pt>
    <dgm:pt modelId="{DFC9231B-7D9B-4127-AADC-23F2BA672B60}" type="parTrans" cxnId="{D8D1F04A-A75B-446E-89AB-3CC0FFDA8839}">
      <dgm:prSet/>
      <dgm:spPr/>
      <dgm:t>
        <a:bodyPr/>
        <a:lstStyle/>
        <a:p>
          <a:endParaRPr lang="en-US"/>
        </a:p>
      </dgm:t>
    </dgm:pt>
    <dgm:pt modelId="{AAB444B6-940A-47A6-B04F-6525310A5368}" type="sibTrans" cxnId="{D8D1F04A-A75B-446E-89AB-3CC0FFDA8839}">
      <dgm:prSet/>
      <dgm:spPr/>
      <dgm:t>
        <a:bodyPr/>
        <a:lstStyle/>
        <a:p>
          <a:endParaRPr lang="en-US"/>
        </a:p>
      </dgm:t>
    </dgm:pt>
    <dgm:pt modelId="{209D0CC0-87A5-4757-91A9-F87C1D14F525}">
      <dgm:prSet custT="1"/>
      <dgm:spPr/>
      <dgm:t>
        <a:bodyPr/>
        <a:lstStyle/>
        <a:p>
          <a:r>
            <a:rPr lang="en-US" sz="2400" dirty="0">
              <a:latin typeface="Calibri Light" panose="020F0302020204030204" pitchFamily="34" charset="0"/>
              <a:cs typeface="Calibri Light" panose="020F0302020204030204" pitchFamily="34" charset="0"/>
            </a:rPr>
            <a:t>Title 1 Part A meeting will virtual this year due to COVID-19. Presentations will be shared on our Campus website and publicized using Facebook and </a:t>
          </a:r>
          <a:r>
            <a:rPr lang="en-US" sz="2400" dirty="0" err="1">
              <a:latin typeface="Calibri Light" panose="020F0302020204030204" pitchFamily="34" charset="0"/>
              <a:cs typeface="Calibri Light" panose="020F0302020204030204" pitchFamily="34" charset="0"/>
            </a:rPr>
            <a:t>ParentLink</a:t>
          </a:r>
          <a:r>
            <a:rPr lang="en-US" sz="2400" dirty="0">
              <a:latin typeface="Calibri Light" panose="020F0302020204030204" pitchFamily="34" charset="0"/>
              <a:cs typeface="Calibri Light" panose="020F0302020204030204" pitchFamily="34" charset="0"/>
            </a:rPr>
            <a:t>. A question and answer session will be held via Zoom on Thursday, November 11</a:t>
          </a:r>
          <a:r>
            <a:rPr lang="en-US" sz="2400" baseline="30000" dirty="0">
              <a:latin typeface="Calibri Light" panose="020F0302020204030204" pitchFamily="34" charset="0"/>
              <a:cs typeface="Calibri Light" panose="020F0302020204030204" pitchFamily="34" charset="0"/>
            </a:rPr>
            <a:t>th</a:t>
          </a:r>
          <a:r>
            <a:rPr lang="en-US" sz="2400" dirty="0">
              <a:latin typeface="Calibri Light" panose="020F0302020204030204" pitchFamily="34" charset="0"/>
              <a:cs typeface="Calibri Light" panose="020F0302020204030204" pitchFamily="34" charset="0"/>
            </a:rPr>
            <a:t> at 8:00 a.m. (</a:t>
          </a:r>
          <a:r>
            <a:rPr lang="en-US" sz="1600" dirty="0">
              <a:latin typeface="Calibri Light" panose="020F0302020204030204" pitchFamily="34" charset="0"/>
              <a:cs typeface="Calibri Light" panose="020F0302020204030204" pitchFamily="34" charset="0"/>
              <a:hlinkClick xmlns:r="http://schemas.openxmlformats.org/officeDocument/2006/relationships" r:id="rId1"/>
            </a:rPr>
            <a:t>https://us02web.zoom.us/j/89493784466?pwd=SHNzUnBVdmtUMktOK2VTNDFYU0szdz09</a:t>
          </a:r>
          <a:r>
            <a:rPr lang="en-US" sz="1600" dirty="0">
              <a:latin typeface="Calibri Light" panose="020F0302020204030204" pitchFamily="34" charset="0"/>
              <a:cs typeface="Calibri Light" panose="020F0302020204030204" pitchFamily="34" charset="0"/>
            </a:rPr>
            <a:t>)</a:t>
          </a:r>
        </a:p>
      </dgm:t>
    </dgm:pt>
    <dgm:pt modelId="{36B24372-B97A-45A0-AE18-C82E5387C95F}" type="parTrans" cxnId="{AFB81DEC-480E-409F-8B66-D26BCD72180F}">
      <dgm:prSet/>
      <dgm:spPr/>
      <dgm:t>
        <a:bodyPr/>
        <a:lstStyle/>
        <a:p>
          <a:endParaRPr lang="en-US"/>
        </a:p>
      </dgm:t>
    </dgm:pt>
    <dgm:pt modelId="{50754F28-3ED7-41EB-B0D6-CFAE9353B10E}" type="sibTrans" cxnId="{AFB81DEC-480E-409F-8B66-D26BCD72180F}">
      <dgm:prSet/>
      <dgm:spPr/>
      <dgm:t>
        <a:bodyPr/>
        <a:lstStyle/>
        <a:p>
          <a:endParaRPr lang="en-US"/>
        </a:p>
      </dgm:t>
    </dgm:pt>
    <dgm:pt modelId="{62E30824-E625-47FF-AAEE-F082A3BAB7E0}">
      <dgm:prSet/>
      <dgm:spPr/>
      <dgm:t>
        <a:bodyPr/>
        <a:lstStyle/>
        <a:p>
          <a:r>
            <a:rPr lang="en-US" b="1" dirty="0">
              <a:latin typeface="Calibri" panose="020F0502020204030204" pitchFamily="34" charset="0"/>
              <a:cs typeface="Calibri" panose="020F0502020204030204" pitchFamily="34" charset="0"/>
            </a:rPr>
            <a:t>Parent Conferences</a:t>
          </a:r>
        </a:p>
      </dgm:t>
    </dgm:pt>
    <dgm:pt modelId="{1299E3B6-3CB6-4F49-BC63-383DCBF08868}" type="parTrans" cxnId="{CE1D2DA7-4A6D-4D08-8BDB-8517405409A1}">
      <dgm:prSet/>
      <dgm:spPr/>
      <dgm:t>
        <a:bodyPr/>
        <a:lstStyle/>
        <a:p>
          <a:endParaRPr lang="en-US"/>
        </a:p>
      </dgm:t>
    </dgm:pt>
    <dgm:pt modelId="{3FFB1890-27D9-4309-887F-E7A26C3F3EAB}" type="sibTrans" cxnId="{CE1D2DA7-4A6D-4D08-8BDB-8517405409A1}">
      <dgm:prSet/>
      <dgm:spPr/>
      <dgm:t>
        <a:bodyPr/>
        <a:lstStyle/>
        <a:p>
          <a:endParaRPr lang="en-US"/>
        </a:p>
      </dgm:t>
    </dgm:pt>
    <dgm:pt modelId="{D42AF2AC-97AC-4CFE-BC80-4A41F1A255E4}">
      <dgm:prSet custT="1"/>
      <dgm:spPr/>
      <dgm:t>
        <a:bodyPr/>
        <a:lstStyle/>
        <a:p>
          <a:r>
            <a:rPr lang="en-US" sz="2400" dirty="0">
              <a:latin typeface="Calibri Light" panose="020F0302020204030204" pitchFamily="34" charset="0"/>
              <a:cs typeface="Calibri Light" panose="020F0302020204030204" pitchFamily="34" charset="0"/>
            </a:rPr>
            <a:t>Parents may request, as appropriate, to meet and discuss decisions relating to the education of their children. Meetings are held virtually or by phone due to COVID-19. </a:t>
          </a:r>
        </a:p>
      </dgm:t>
    </dgm:pt>
    <dgm:pt modelId="{3A3109A9-FC71-4DB3-9041-665949D2BCEB}" type="parTrans" cxnId="{DA8DD273-3302-4F59-9A4A-0F6DC7D37A38}">
      <dgm:prSet/>
      <dgm:spPr/>
      <dgm:t>
        <a:bodyPr/>
        <a:lstStyle/>
        <a:p>
          <a:endParaRPr lang="en-US"/>
        </a:p>
      </dgm:t>
    </dgm:pt>
    <dgm:pt modelId="{43CC715C-11C9-46EE-BDFF-BE9865FF9EAA}" type="sibTrans" cxnId="{DA8DD273-3302-4F59-9A4A-0F6DC7D37A38}">
      <dgm:prSet/>
      <dgm:spPr/>
      <dgm:t>
        <a:bodyPr/>
        <a:lstStyle/>
        <a:p>
          <a:endParaRPr lang="en-US"/>
        </a:p>
      </dgm:t>
    </dgm:pt>
    <dgm:pt modelId="{83B57489-5859-4A91-9B4A-AB6B6EFBE868}">
      <dgm:prSet/>
      <dgm:spPr/>
      <dgm:t>
        <a:bodyPr/>
        <a:lstStyle/>
        <a:p>
          <a:r>
            <a:rPr lang="en-US" b="1" dirty="0">
              <a:latin typeface="Calibri" panose="020F0502020204030204" pitchFamily="34" charset="0"/>
              <a:cs typeface="Calibri" panose="020F0502020204030204" pitchFamily="34" charset="0"/>
            </a:rPr>
            <a:t>Parent Classes</a:t>
          </a:r>
        </a:p>
      </dgm:t>
    </dgm:pt>
    <dgm:pt modelId="{1BF14A89-69DA-4D08-99E5-3B4A7CF92845}" type="parTrans" cxnId="{54C7C98A-A625-44BE-A82E-6CA859B60E16}">
      <dgm:prSet/>
      <dgm:spPr/>
      <dgm:t>
        <a:bodyPr/>
        <a:lstStyle/>
        <a:p>
          <a:endParaRPr lang="en-US"/>
        </a:p>
      </dgm:t>
    </dgm:pt>
    <dgm:pt modelId="{AA844820-8FD6-4DC8-AE23-559A02BDBDDE}" type="sibTrans" cxnId="{54C7C98A-A625-44BE-A82E-6CA859B60E16}">
      <dgm:prSet/>
      <dgm:spPr/>
      <dgm:t>
        <a:bodyPr/>
        <a:lstStyle/>
        <a:p>
          <a:endParaRPr lang="en-US"/>
        </a:p>
      </dgm:t>
    </dgm:pt>
    <dgm:pt modelId="{28E3CD73-A845-438E-AAE1-C7A947E924CD}">
      <dgm:prSet custT="1"/>
      <dgm:spPr/>
      <dgm:t>
        <a:bodyPr/>
        <a:lstStyle/>
        <a:p>
          <a:r>
            <a:rPr lang="en-US" sz="2400" dirty="0">
              <a:latin typeface="Calibri Light" panose="020F0302020204030204" pitchFamily="34" charset="0"/>
              <a:cs typeface="Calibri Light" panose="020F0302020204030204" pitchFamily="34" charset="0"/>
            </a:rPr>
            <a:t>Our Parent Liaison will have virtual parent classes beginning after Thanksgiving. Dates, Times and Zoom address will be posted on Facebook and the campus website at the end of November. </a:t>
          </a:r>
        </a:p>
      </dgm:t>
    </dgm:pt>
    <dgm:pt modelId="{5EED2B98-9302-4C27-B10C-7365941490A0}" type="parTrans" cxnId="{CCCDA976-28E8-4747-8E6C-C30F527F9F4B}">
      <dgm:prSet/>
      <dgm:spPr/>
      <dgm:t>
        <a:bodyPr/>
        <a:lstStyle/>
        <a:p>
          <a:endParaRPr lang="en-US"/>
        </a:p>
      </dgm:t>
    </dgm:pt>
    <dgm:pt modelId="{1EAF349D-CD3E-48DD-BE93-41FA7477CD95}" type="sibTrans" cxnId="{CCCDA976-28E8-4747-8E6C-C30F527F9F4B}">
      <dgm:prSet/>
      <dgm:spPr/>
      <dgm:t>
        <a:bodyPr/>
        <a:lstStyle/>
        <a:p>
          <a:endParaRPr lang="en-US"/>
        </a:p>
      </dgm:t>
    </dgm:pt>
    <dgm:pt modelId="{1D8DF10D-7B0D-4BF5-9A6D-BF202E343103}">
      <dgm:prSet/>
      <dgm:spPr/>
      <dgm:t>
        <a:bodyPr/>
        <a:lstStyle/>
        <a:p>
          <a:r>
            <a:rPr lang="en-US" b="1" dirty="0">
              <a:latin typeface="Calibri" panose="020F0502020204030204" pitchFamily="34" charset="0"/>
              <a:cs typeface="Calibri" panose="020F0502020204030204" pitchFamily="34" charset="0"/>
            </a:rPr>
            <a:t>Family Nights</a:t>
          </a:r>
        </a:p>
      </dgm:t>
    </dgm:pt>
    <dgm:pt modelId="{B8941BE0-B4D9-487B-BF6E-3AAB1E9E7336}" type="parTrans" cxnId="{79241D1D-7572-4A20-8C0C-E28902535349}">
      <dgm:prSet/>
      <dgm:spPr/>
      <dgm:t>
        <a:bodyPr/>
        <a:lstStyle/>
        <a:p>
          <a:endParaRPr lang="en-US"/>
        </a:p>
      </dgm:t>
    </dgm:pt>
    <dgm:pt modelId="{D5202389-32BE-4478-9519-7EE58CEA41CB}" type="sibTrans" cxnId="{79241D1D-7572-4A20-8C0C-E28902535349}">
      <dgm:prSet/>
      <dgm:spPr/>
      <dgm:t>
        <a:bodyPr/>
        <a:lstStyle/>
        <a:p>
          <a:endParaRPr lang="en-US"/>
        </a:p>
      </dgm:t>
    </dgm:pt>
    <dgm:pt modelId="{920664BE-B2E5-4600-9BDD-EB4876CFB13E}">
      <dgm:prSet custT="1"/>
      <dgm:spPr/>
      <dgm:t>
        <a:bodyPr/>
        <a:lstStyle/>
        <a:p>
          <a:r>
            <a:rPr lang="en-US" sz="2400" dirty="0">
              <a:latin typeface="Calibri Light" panose="020F0302020204030204" pitchFamily="34" charset="0"/>
              <a:cs typeface="Calibri Light" panose="020F0302020204030204" pitchFamily="34" charset="0"/>
            </a:rPr>
            <a:t>Virtual Family Nights are being planned to provide additional learning resources to families. </a:t>
          </a:r>
        </a:p>
      </dgm:t>
    </dgm:pt>
    <dgm:pt modelId="{EB3E226B-B721-4860-B65F-2C275588F723}" type="parTrans" cxnId="{6A937336-26C9-45C7-934C-640A22FA12A6}">
      <dgm:prSet/>
      <dgm:spPr/>
      <dgm:t>
        <a:bodyPr/>
        <a:lstStyle/>
        <a:p>
          <a:endParaRPr lang="en-US"/>
        </a:p>
      </dgm:t>
    </dgm:pt>
    <dgm:pt modelId="{EABCAD68-12CD-4212-A831-680206D7DABB}" type="sibTrans" cxnId="{6A937336-26C9-45C7-934C-640A22FA12A6}">
      <dgm:prSet/>
      <dgm:spPr/>
      <dgm:t>
        <a:bodyPr/>
        <a:lstStyle/>
        <a:p>
          <a:endParaRPr lang="en-US"/>
        </a:p>
      </dgm:t>
    </dgm:pt>
    <dgm:pt modelId="{0750AC4B-5875-448D-815E-3BE73C30A0E6}">
      <dgm:prSet custT="1"/>
      <dgm:spPr/>
      <dgm:t>
        <a:bodyPr/>
        <a:lstStyle/>
        <a:p>
          <a:endParaRPr lang="en-US" sz="2400" dirty="0">
            <a:latin typeface="Calibri Light" panose="020F0302020204030204" pitchFamily="34" charset="0"/>
            <a:cs typeface="Calibri Light" panose="020F0302020204030204" pitchFamily="34" charset="0"/>
          </a:endParaRPr>
        </a:p>
      </dgm:t>
    </dgm:pt>
    <dgm:pt modelId="{F2610B2C-E021-4640-8483-9A2FF70E0CF1}" type="parTrans" cxnId="{27C571BA-B21E-4604-AD91-328689887012}">
      <dgm:prSet/>
      <dgm:spPr/>
      <dgm:t>
        <a:bodyPr/>
        <a:lstStyle/>
        <a:p>
          <a:endParaRPr lang="en-US"/>
        </a:p>
      </dgm:t>
    </dgm:pt>
    <dgm:pt modelId="{89BA5A87-60F5-414A-9F29-4BB62278403A}" type="sibTrans" cxnId="{27C571BA-B21E-4604-AD91-328689887012}">
      <dgm:prSet/>
      <dgm:spPr/>
      <dgm:t>
        <a:bodyPr/>
        <a:lstStyle/>
        <a:p>
          <a:endParaRPr lang="en-US"/>
        </a:p>
      </dgm:t>
    </dgm:pt>
    <dgm:pt modelId="{E9A1CC68-C5C7-429B-B636-D84E3840DB14}" type="pres">
      <dgm:prSet presAssocID="{1F06B700-0A6A-4445-9047-3A7DFEA1C91D}" presName="linear" presStyleCnt="0">
        <dgm:presLayoutVars>
          <dgm:animLvl val="lvl"/>
          <dgm:resizeHandles val="exact"/>
        </dgm:presLayoutVars>
      </dgm:prSet>
      <dgm:spPr/>
    </dgm:pt>
    <dgm:pt modelId="{24988533-1F14-4290-9E7C-B2C379712866}" type="pres">
      <dgm:prSet presAssocID="{8C6C6BD2-F47E-4A21-9A68-98579D112534}" presName="parentText" presStyleLbl="node1" presStyleIdx="0" presStyleCnt="4">
        <dgm:presLayoutVars>
          <dgm:chMax val="0"/>
          <dgm:bulletEnabled val="1"/>
        </dgm:presLayoutVars>
      </dgm:prSet>
      <dgm:spPr/>
    </dgm:pt>
    <dgm:pt modelId="{38B821A1-97E0-427D-A46B-B8E1D6FD8171}" type="pres">
      <dgm:prSet presAssocID="{8C6C6BD2-F47E-4A21-9A68-98579D112534}" presName="childText" presStyleLbl="revTx" presStyleIdx="0" presStyleCnt="4">
        <dgm:presLayoutVars>
          <dgm:bulletEnabled val="1"/>
        </dgm:presLayoutVars>
      </dgm:prSet>
      <dgm:spPr/>
    </dgm:pt>
    <dgm:pt modelId="{407A7CFB-64C7-4C2C-B767-FE79A2F2FF18}" type="pres">
      <dgm:prSet presAssocID="{62E30824-E625-47FF-AAEE-F082A3BAB7E0}" presName="parentText" presStyleLbl="node1" presStyleIdx="1" presStyleCnt="4" custLinFactNeighborX="195" custLinFactNeighborY="-309">
        <dgm:presLayoutVars>
          <dgm:chMax val="0"/>
          <dgm:bulletEnabled val="1"/>
        </dgm:presLayoutVars>
      </dgm:prSet>
      <dgm:spPr/>
    </dgm:pt>
    <dgm:pt modelId="{8EB4AB99-373F-4521-AF30-6DB3333C673A}" type="pres">
      <dgm:prSet presAssocID="{62E30824-E625-47FF-AAEE-F082A3BAB7E0}" presName="childText" presStyleLbl="revTx" presStyleIdx="1" presStyleCnt="4">
        <dgm:presLayoutVars>
          <dgm:bulletEnabled val="1"/>
        </dgm:presLayoutVars>
      </dgm:prSet>
      <dgm:spPr/>
    </dgm:pt>
    <dgm:pt modelId="{4499ACA7-1209-4C7F-9103-C1343C98ACFB}" type="pres">
      <dgm:prSet presAssocID="{83B57489-5859-4A91-9B4A-AB6B6EFBE868}" presName="parentText" presStyleLbl="node1" presStyleIdx="2" presStyleCnt="4">
        <dgm:presLayoutVars>
          <dgm:chMax val="0"/>
          <dgm:bulletEnabled val="1"/>
        </dgm:presLayoutVars>
      </dgm:prSet>
      <dgm:spPr/>
    </dgm:pt>
    <dgm:pt modelId="{71017AA1-D751-4F4F-AF64-BC4BA2923B62}" type="pres">
      <dgm:prSet presAssocID="{83B57489-5859-4A91-9B4A-AB6B6EFBE868}" presName="childText" presStyleLbl="revTx" presStyleIdx="2" presStyleCnt="4">
        <dgm:presLayoutVars>
          <dgm:bulletEnabled val="1"/>
        </dgm:presLayoutVars>
      </dgm:prSet>
      <dgm:spPr/>
    </dgm:pt>
    <dgm:pt modelId="{8C877AA0-DF57-48F1-9ECF-81E15D1D0D7A}" type="pres">
      <dgm:prSet presAssocID="{1D8DF10D-7B0D-4BF5-9A6D-BF202E343103}" presName="parentText" presStyleLbl="node1" presStyleIdx="3" presStyleCnt="4">
        <dgm:presLayoutVars>
          <dgm:chMax val="0"/>
          <dgm:bulletEnabled val="1"/>
        </dgm:presLayoutVars>
      </dgm:prSet>
      <dgm:spPr/>
    </dgm:pt>
    <dgm:pt modelId="{4E11FBE2-93A4-44DB-9F4C-0D69783902CB}" type="pres">
      <dgm:prSet presAssocID="{1D8DF10D-7B0D-4BF5-9A6D-BF202E343103}" presName="childText" presStyleLbl="revTx" presStyleIdx="3" presStyleCnt="4">
        <dgm:presLayoutVars>
          <dgm:bulletEnabled val="1"/>
        </dgm:presLayoutVars>
      </dgm:prSet>
      <dgm:spPr/>
    </dgm:pt>
  </dgm:ptLst>
  <dgm:cxnLst>
    <dgm:cxn modelId="{C2DFFB1A-E752-4A5C-8584-2DEE95612E46}" type="presOf" srcId="{83B57489-5859-4A91-9B4A-AB6B6EFBE868}" destId="{4499ACA7-1209-4C7F-9103-C1343C98ACFB}" srcOrd="0" destOrd="0" presId="urn:microsoft.com/office/officeart/2005/8/layout/vList2"/>
    <dgm:cxn modelId="{79241D1D-7572-4A20-8C0C-E28902535349}" srcId="{1F06B700-0A6A-4445-9047-3A7DFEA1C91D}" destId="{1D8DF10D-7B0D-4BF5-9A6D-BF202E343103}" srcOrd="3" destOrd="0" parTransId="{B8941BE0-B4D9-487B-BF6E-3AAB1E9E7336}" sibTransId="{D5202389-32BE-4478-9519-7EE58CEA41CB}"/>
    <dgm:cxn modelId="{68BE441E-3092-4C1F-BDA0-51F4B52BC43D}" type="presOf" srcId="{1F06B700-0A6A-4445-9047-3A7DFEA1C91D}" destId="{E9A1CC68-C5C7-429B-B636-D84E3840DB14}" srcOrd="0" destOrd="0" presId="urn:microsoft.com/office/officeart/2005/8/layout/vList2"/>
    <dgm:cxn modelId="{6A937336-26C9-45C7-934C-640A22FA12A6}" srcId="{1D8DF10D-7B0D-4BF5-9A6D-BF202E343103}" destId="{920664BE-B2E5-4600-9BDD-EB4876CFB13E}" srcOrd="0" destOrd="0" parTransId="{EB3E226B-B721-4860-B65F-2C275588F723}" sibTransId="{EABCAD68-12CD-4212-A831-680206D7DABB}"/>
    <dgm:cxn modelId="{0C84C367-5145-4C58-B505-66288C5A1914}" type="presOf" srcId="{62E30824-E625-47FF-AAEE-F082A3BAB7E0}" destId="{407A7CFB-64C7-4C2C-B767-FE79A2F2FF18}" srcOrd="0" destOrd="0" presId="urn:microsoft.com/office/officeart/2005/8/layout/vList2"/>
    <dgm:cxn modelId="{D8D1F04A-A75B-446E-89AB-3CC0FFDA8839}" srcId="{1F06B700-0A6A-4445-9047-3A7DFEA1C91D}" destId="{8C6C6BD2-F47E-4A21-9A68-98579D112534}" srcOrd="0" destOrd="0" parTransId="{DFC9231B-7D9B-4127-AADC-23F2BA672B60}" sibTransId="{AAB444B6-940A-47A6-B04F-6525310A5368}"/>
    <dgm:cxn modelId="{AF558250-372A-453E-8C36-9D330A93CDED}" type="presOf" srcId="{920664BE-B2E5-4600-9BDD-EB4876CFB13E}" destId="{4E11FBE2-93A4-44DB-9F4C-0D69783902CB}" srcOrd="0" destOrd="0" presId="urn:microsoft.com/office/officeart/2005/8/layout/vList2"/>
    <dgm:cxn modelId="{DA8DD273-3302-4F59-9A4A-0F6DC7D37A38}" srcId="{62E30824-E625-47FF-AAEE-F082A3BAB7E0}" destId="{D42AF2AC-97AC-4CFE-BC80-4A41F1A255E4}" srcOrd="0" destOrd="0" parTransId="{3A3109A9-FC71-4DB3-9041-665949D2BCEB}" sibTransId="{43CC715C-11C9-46EE-BDFF-BE9865FF9EAA}"/>
    <dgm:cxn modelId="{CCCDA976-28E8-4747-8E6C-C30F527F9F4B}" srcId="{83B57489-5859-4A91-9B4A-AB6B6EFBE868}" destId="{28E3CD73-A845-438E-AAE1-C7A947E924CD}" srcOrd="0" destOrd="0" parTransId="{5EED2B98-9302-4C27-B10C-7365941490A0}" sibTransId="{1EAF349D-CD3E-48DD-BE93-41FA7477CD95}"/>
    <dgm:cxn modelId="{F50E3379-0ECF-4250-A11F-C0CFD93FCEEC}" type="presOf" srcId="{0750AC4B-5875-448D-815E-3BE73C30A0E6}" destId="{38B821A1-97E0-427D-A46B-B8E1D6FD8171}" srcOrd="0" destOrd="1" presId="urn:microsoft.com/office/officeart/2005/8/layout/vList2"/>
    <dgm:cxn modelId="{54C7C98A-A625-44BE-A82E-6CA859B60E16}" srcId="{1F06B700-0A6A-4445-9047-3A7DFEA1C91D}" destId="{83B57489-5859-4A91-9B4A-AB6B6EFBE868}" srcOrd="2" destOrd="0" parTransId="{1BF14A89-69DA-4D08-99E5-3B4A7CF92845}" sibTransId="{AA844820-8FD6-4DC8-AE23-559A02BDBDDE}"/>
    <dgm:cxn modelId="{D6D2AE98-5A74-4BD6-B384-B615671287A1}" type="presOf" srcId="{1D8DF10D-7B0D-4BF5-9A6D-BF202E343103}" destId="{8C877AA0-DF57-48F1-9ECF-81E15D1D0D7A}" srcOrd="0" destOrd="0" presId="urn:microsoft.com/office/officeart/2005/8/layout/vList2"/>
    <dgm:cxn modelId="{C38A48A1-9F0C-451C-A7EA-933C905BA7E6}" type="presOf" srcId="{209D0CC0-87A5-4757-91A9-F87C1D14F525}" destId="{38B821A1-97E0-427D-A46B-B8E1D6FD8171}" srcOrd="0" destOrd="0" presId="urn:microsoft.com/office/officeart/2005/8/layout/vList2"/>
    <dgm:cxn modelId="{FDD9FEA5-5B7E-4F15-AB78-69860EE9D347}" type="presOf" srcId="{8C6C6BD2-F47E-4A21-9A68-98579D112534}" destId="{24988533-1F14-4290-9E7C-B2C379712866}" srcOrd="0" destOrd="0" presId="urn:microsoft.com/office/officeart/2005/8/layout/vList2"/>
    <dgm:cxn modelId="{CE1D2DA7-4A6D-4D08-8BDB-8517405409A1}" srcId="{1F06B700-0A6A-4445-9047-3A7DFEA1C91D}" destId="{62E30824-E625-47FF-AAEE-F082A3BAB7E0}" srcOrd="1" destOrd="0" parTransId="{1299E3B6-3CB6-4F49-BC63-383DCBF08868}" sibTransId="{3FFB1890-27D9-4309-887F-E7A26C3F3EAB}"/>
    <dgm:cxn modelId="{8F8BF6B9-9F2D-408A-AB51-56EE682A5264}" type="presOf" srcId="{28E3CD73-A845-438E-AAE1-C7A947E924CD}" destId="{71017AA1-D751-4F4F-AF64-BC4BA2923B62}" srcOrd="0" destOrd="0" presId="urn:microsoft.com/office/officeart/2005/8/layout/vList2"/>
    <dgm:cxn modelId="{27C571BA-B21E-4604-AD91-328689887012}" srcId="{8C6C6BD2-F47E-4A21-9A68-98579D112534}" destId="{0750AC4B-5875-448D-815E-3BE73C30A0E6}" srcOrd="1" destOrd="0" parTransId="{F2610B2C-E021-4640-8483-9A2FF70E0CF1}" sibTransId="{89BA5A87-60F5-414A-9F29-4BB62278403A}"/>
    <dgm:cxn modelId="{AFB81DEC-480E-409F-8B66-D26BCD72180F}" srcId="{8C6C6BD2-F47E-4A21-9A68-98579D112534}" destId="{209D0CC0-87A5-4757-91A9-F87C1D14F525}" srcOrd="0" destOrd="0" parTransId="{36B24372-B97A-45A0-AE18-C82E5387C95F}" sibTransId="{50754F28-3ED7-41EB-B0D6-CFAE9353B10E}"/>
    <dgm:cxn modelId="{483DDFFE-D90A-4D47-809F-040B6496A04A}" type="presOf" srcId="{D42AF2AC-97AC-4CFE-BC80-4A41F1A255E4}" destId="{8EB4AB99-373F-4521-AF30-6DB3333C673A}" srcOrd="0" destOrd="0" presId="urn:microsoft.com/office/officeart/2005/8/layout/vList2"/>
    <dgm:cxn modelId="{C8E39C2F-6219-4863-928E-395F8D4A8FB0}" type="presParOf" srcId="{E9A1CC68-C5C7-429B-B636-D84E3840DB14}" destId="{24988533-1F14-4290-9E7C-B2C379712866}" srcOrd="0" destOrd="0" presId="urn:microsoft.com/office/officeart/2005/8/layout/vList2"/>
    <dgm:cxn modelId="{93B8EA8A-9D38-459F-BB33-1F294BD5FF40}" type="presParOf" srcId="{E9A1CC68-C5C7-429B-B636-D84E3840DB14}" destId="{38B821A1-97E0-427D-A46B-B8E1D6FD8171}" srcOrd="1" destOrd="0" presId="urn:microsoft.com/office/officeart/2005/8/layout/vList2"/>
    <dgm:cxn modelId="{BCE7F524-18DE-4658-AB98-660DF9C2D78B}" type="presParOf" srcId="{E9A1CC68-C5C7-429B-B636-D84E3840DB14}" destId="{407A7CFB-64C7-4C2C-B767-FE79A2F2FF18}" srcOrd="2" destOrd="0" presId="urn:microsoft.com/office/officeart/2005/8/layout/vList2"/>
    <dgm:cxn modelId="{1F6407E5-1758-45E7-8B4B-6100DF4AD123}" type="presParOf" srcId="{E9A1CC68-C5C7-429B-B636-D84E3840DB14}" destId="{8EB4AB99-373F-4521-AF30-6DB3333C673A}" srcOrd="3" destOrd="0" presId="urn:microsoft.com/office/officeart/2005/8/layout/vList2"/>
    <dgm:cxn modelId="{A309F686-0CDE-4A73-9E03-604FCC1B8E7C}" type="presParOf" srcId="{E9A1CC68-C5C7-429B-B636-D84E3840DB14}" destId="{4499ACA7-1209-4C7F-9103-C1343C98ACFB}" srcOrd="4" destOrd="0" presId="urn:microsoft.com/office/officeart/2005/8/layout/vList2"/>
    <dgm:cxn modelId="{774D5216-63E8-487F-BD18-9A80CD3CBA9B}" type="presParOf" srcId="{E9A1CC68-C5C7-429B-B636-D84E3840DB14}" destId="{71017AA1-D751-4F4F-AF64-BC4BA2923B62}" srcOrd="5" destOrd="0" presId="urn:microsoft.com/office/officeart/2005/8/layout/vList2"/>
    <dgm:cxn modelId="{161AD57D-9E6D-4A7E-A7E6-BB7C9D6D2AD7}" type="presParOf" srcId="{E9A1CC68-C5C7-429B-B636-D84E3840DB14}" destId="{8C877AA0-DF57-48F1-9ECF-81E15D1D0D7A}" srcOrd="6" destOrd="0" presId="urn:microsoft.com/office/officeart/2005/8/layout/vList2"/>
    <dgm:cxn modelId="{C594C395-A7D1-4616-8115-2E3BE52A1D8F}" type="presParOf" srcId="{E9A1CC68-C5C7-429B-B636-D84E3840DB14}" destId="{4E11FBE2-93A4-44DB-9F4C-0D69783902CB}" srcOrd="7"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988533-1F14-4290-9E7C-B2C379712866}">
      <dsp:nvSpPr>
        <dsp:cNvPr id="0" name=""/>
        <dsp:cNvSpPr/>
      </dsp:nvSpPr>
      <dsp:spPr>
        <a:xfrm>
          <a:off x="0" y="3281"/>
          <a:ext cx="11530100" cy="107522"/>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l" defTabSz="222250">
            <a:lnSpc>
              <a:spcPct val="90000"/>
            </a:lnSpc>
            <a:spcBef>
              <a:spcPct val="0"/>
            </a:spcBef>
            <a:spcAft>
              <a:spcPct val="35000"/>
            </a:spcAft>
            <a:buNone/>
          </a:pPr>
          <a:r>
            <a:rPr lang="en-US" sz="500" b="1" kern="1200" dirty="0">
              <a:latin typeface="Calibri" panose="020F0502020204030204" pitchFamily="34" charset="0"/>
              <a:cs typeface="Calibri" panose="020F0502020204030204" pitchFamily="34" charset="0"/>
            </a:rPr>
            <a:t>Title 1 Part A Meetings</a:t>
          </a:r>
        </a:p>
      </dsp:txBody>
      <dsp:txXfrm>
        <a:off x="5249" y="8530"/>
        <a:ext cx="11519602" cy="97024"/>
      </dsp:txXfrm>
    </dsp:sp>
    <dsp:sp modelId="{38B821A1-97E0-427D-A46B-B8E1D6FD8171}">
      <dsp:nvSpPr>
        <dsp:cNvPr id="0" name=""/>
        <dsp:cNvSpPr/>
      </dsp:nvSpPr>
      <dsp:spPr>
        <a:xfrm>
          <a:off x="0" y="110804"/>
          <a:ext cx="11530100" cy="16332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6081"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US" sz="2400" kern="1200" dirty="0">
              <a:latin typeface="Calibri Light" panose="020F0302020204030204" pitchFamily="34" charset="0"/>
              <a:cs typeface="Calibri Light" panose="020F0302020204030204" pitchFamily="34" charset="0"/>
            </a:rPr>
            <a:t>Title 1 Part A meeting will virtual this year due to COVID-19. Presentations will be shared on our Campus website and publicized using Facebook and </a:t>
          </a:r>
          <a:r>
            <a:rPr lang="en-US" sz="2400" kern="1200" dirty="0" err="1">
              <a:latin typeface="Calibri Light" panose="020F0302020204030204" pitchFamily="34" charset="0"/>
              <a:cs typeface="Calibri Light" panose="020F0302020204030204" pitchFamily="34" charset="0"/>
            </a:rPr>
            <a:t>ParentLink</a:t>
          </a:r>
          <a:r>
            <a:rPr lang="en-US" sz="2400" kern="1200" dirty="0">
              <a:latin typeface="Calibri Light" panose="020F0302020204030204" pitchFamily="34" charset="0"/>
              <a:cs typeface="Calibri Light" panose="020F0302020204030204" pitchFamily="34" charset="0"/>
            </a:rPr>
            <a:t>. A question and answer session will be held via Zoom on Thursday, November 11</a:t>
          </a:r>
          <a:r>
            <a:rPr lang="en-US" sz="2400" kern="1200" baseline="30000" dirty="0">
              <a:latin typeface="Calibri Light" panose="020F0302020204030204" pitchFamily="34" charset="0"/>
              <a:cs typeface="Calibri Light" panose="020F0302020204030204" pitchFamily="34" charset="0"/>
            </a:rPr>
            <a:t>th</a:t>
          </a:r>
          <a:r>
            <a:rPr lang="en-US" sz="2400" kern="1200" dirty="0">
              <a:latin typeface="Calibri Light" panose="020F0302020204030204" pitchFamily="34" charset="0"/>
              <a:cs typeface="Calibri Light" panose="020F0302020204030204" pitchFamily="34" charset="0"/>
            </a:rPr>
            <a:t> at 8:00 a.m. (</a:t>
          </a:r>
          <a:r>
            <a:rPr lang="en-US" sz="1600" kern="1200" dirty="0">
              <a:latin typeface="Calibri Light" panose="020F0302020204030204" pitchFamily="34" charset="0"/>
              <a:cs typeface="Calibri Light" panose="020F0302020204030204" pitchFamily="34" charset="0"/>
              <a:hlinkClick xmlns:r="http://schemas.openxmlformats.org/officeDocument/2006/relationships" r:id="rId1"/>
            </a:rPr>
            <a:t>https://us02web.zoom.us/j/89493784466?pwd=SHNzUnBVdmtUMktOK2VTNDFYU0szdz09</a:t>
          </a:r>
          <a:r>
            <a:rPr lang="en-US" sz="1600" kern="1200" dirty="0">
              <a:latin typeface="Calibri Light" panose="020F0302020204030204" pitchFamily="34" charset="0"/>
              <a:cs typeface="Calibri Light" panose="020F0302020204030204" pitchFamily="34" charset="0"/>
            </a:rPr>
            <a:t>)</a:t>
          </a:r>
        </a:p>
        <a:p>
          <a:pPr marL="228600" lvl="1" indent="-228600" algn="l" defTabSz="1066800">
            <a:lnSpc>
              <a:spcPct val="90000"/>
            </a:lnSpc>
            <a:spcBef>
              <a:spcPct val="0"/>
            </a:spcBef>
            <a:spcAft>
              <a:spcPct val="20000"/>
            </a:spcAft>
            <a:buChar char="•"/>
          </a:pPr>
          <a:endParaRPr lang="en-US" sz="2400" kern="1200" dirty="0">
            <a:latin typeface="Calibri Light" panose="020F0302020204030204" pitchFamily="34" charset="0"/>
            <a:cs typeface="Calibri Light" panose="020F0302020204030204" pitchFamily="34" charset="0"/>
          </a:endParaRPr>
        </a:p>
      </dsp:txBody>
      <dsp:txXfrm>
        <a:off x="0" y="110804"/>
        <a:ext cx="11530100" cy="1633218"/>
      </dsp:txXfrm>
    </dsp:sp>
    <dsp:sp modelId="{407A7CFB-64C7-4C2C-B767-FE79A2F2FF18}">
      <dsp:nvSpPr>
        <dsp:cNvPr id="0" name=""/>
        <dsp:cNvSpPr/>
      </dsp:nvSpPr>
      <dsp:spPr>
        <a:xfrm>
          <a:off x="0" y="1741958"/>
          <a:ext cx="11530100" cy="107522"/>
        </a:xfrm>
        <a:prstGeom prst="round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l" defTabSz="222250">
            <a:lnSpc>
              <a:spcPct val="90000"/>
            </a:lnSpc>
            <a:spcBef>
              <a:spcPct val="0"/>
            </a:spcBef>
            <a:spcAft>
              <a:spcPct val="35000"/>
            </a:spcAft>
            <a:buNone/>
          </a:pPr>
          <a:r>
            <a:rPr lang="en-US" sz="500" b="1" kern="1200" dirty="0">
              <a:latin typeface="Calibri" panose="020F0502020204030204" pitchFamily="34" charset="0"/>
              <a:cs typeface="Calibri" panose="020F0502020204030204" pitchFamily="34" charset="0"/>
            </a:rPr>
            <a:t>Parent Conferences</a:t>
          </a:r>
        </a:p>
      </dsp:txBody>
      <dsp:txXfrm>
        <a:off x="5249" y="1747207"/>
        <a:ext cx="11519602" cy="97024"/>
      </dsp:txXfrm>
    </dsp:sp>
    <dsp:sp modelId="{8EB4AB99-373F-4521-AF30-6DB3333C673A}">
      <dsp:nvSpPr>
        <dsp:cNvPr id="0" name=""/>
        <dsp:cNvSpPr/>
      </dsp:nvSpPr>
      <dsp:spPr>
        <a:xfrm>
          <a:off x="0" y="1851546"/>
          <a:ext cx="11530100" cy="6681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6081"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US" sz="2400" kern="1200" dirty="0">
              <a:latin typeface="Calibri Light" panose="020F0302020204030204" pitchFamily="34" charset="0"/>
              <a:cs typeface="Calibri Light" panose="020F0302020204030204" pitchFamily="34" charset="0"/>
            </a:rPr>
            <a:t>Parents may request, as appropriate, to meet and discuss decisions relating to the education of their children. Meetings are held virtually or by phone due to COVID-19. </a:t>
          </a:r>
        </a:p>
      </dsp:txBody>
      <dsp:txXfrm>
        <a:off x="0" y="1851546"/>
        <a:ext cx="11530100" cy="668134"/>
      </dsp:txXfrm>
    </dsp:sp>
    <dsp:sp modelId="{4499ACA7-1209-4C7F-9103-C1343C98ACFB}">
      <dsp:nvSpPr>
        <dsp:cNvPr id="0" name=""/>
        <dsp:cNvSpPr/>
      </dsp:nvSpPr>
      <dsp:spPr>
        <a:xfrm>
          <a:off x="0" y="2519680"/>
          <a:ext cx="11530100" cy="107522"/>
        </a:xfrm>
        <a:prstGeom prst="roundRect">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l" defTabSz="222250">
            <a:lnSpc>
              <a:spcPct val="90000"/>
            </a:lnSpc>
            <a:spcBef>
              <a:spcPct val="0"/>
            </a:spcBef>
            <a:spcAft>
              <a:spcPct val="35000"/>
            </a:spcAft>
            <a:buNone/>
          </a:pPr>
          <a:r>
            <a:rPr lang="en-US" sz="500" b="1" kern="1200" dirty="0">
              <a:latin typeface="Calibri" panose="020F0502020204030204" pitchFamily="34" charset="0"/>
              <a:cs typeface="Calibri" panose="020F0502020204030204" pitchFamily="34" charset="0"/>
            </a:rPr>
            <a:t>Parent Classes</a:t>
          </a:r>
        </a:p>
      </dsp:txBody>
      <dsp:txXfrm>
        <a:off x="5249" y="2524929"/>
        <a:ext cx="11519602" cy="97024"/>
      </dsp:txXfrm>
    </dsp:sp>
    <dsp:sp modelId="{71017AA1-D751-4F4F-AF64-BC4BA2923B62}">
      <dsp:nvSpPr>
        <dsp:cNvPr id="0" name=""/>
        <dsp:cNvSpPr/>
      </dsp:nvSpPr>
      <dsp:spPr>
        <a:xfrm>
          <a:off x="0" y="2627203"/>
          <a:ext cx="11530100" cy="9650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6081"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US" sz="2400" kern="1200" dirty="0">
              <a:latin typeface="Calibri Light" panose="020F0302020204030204" pitchFamily="34" charset="0"/>
              <a:cs typeface="Calibri Light" panose="020F0302020204030204" pitchFamily="34" charset="0"/>
            </a:rPr>
            <a:t>Our Parent Liaison will have virtual parent classes beginning after Thanksgiving. Dates, Times and Zoom address will be posted on Facebook and the campus website at the end of November. </a:t>
          </a:r>
        </a:p>
      </dsp:txBody>
      <dsp:txXfrm>
        <a:off x="0" y="2627203"/>
        <a:ext cx="11530100" cy="965083"/>
      </dsp:txXfrm>
    </dsp:sp>
    <dsp:sp modelId="{8C877AA0-DF57-48F1-9ECF-81E15D1D0D7A}">
      <dsp:nvSpPr>
        <dsp:cNvPr id="0" name=""/>
        <dsp:cNvSpPr/>
      </dsp:nvSpPr>
      <dsp:spPr>
        <a:xfrm>
          <a:off x="0" y="3592287"/>
          <a:ext cx="11530100" cy="107522"/>
        </a:xfrm>
        <a:prstGeom prst="round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l" defTabSz="222250">
            <a:lnSpc>
              <a:spcPct val="90000"/>
            </a:lnSpc>
            <a:spcBef>
              <a:spcPct val="0"/>
            </a:spcBef>
            <a:spcAft>
              <a:spcPct val="35000"/>
            </a:spcAft>
            <a:buNone/>
          </a:pPr>
          <a:r>
            <a:rPr lang="en-US" sz="500" b="1" kern="1200" dirty="0">
              <a:latin typeface="Calibri" panose="020F0502020204030204" pitchFamily="34" charset="0"/>
              <a:cs typeface="Calibri" panose="020F0502020204030204" pitchFamily="34" charset="0"/>
            </a:rPr>
            <a:t>Family Nights</a:t>
          </a:r>
        </a:p>
      </dsp:txBody>
      <dsp:txXfrm>
        <a:off x="5249" y="3597536"/>
        <a:ext cx="11519602" cy="97024"/>
      </dsp:txXfrm>
    </dsp:sp>
    <dsp:sp modelId="{4E11FBE2-93A4-44DB-9F4C-0D69783902CB}">
      <dsp:nvSpPr>
        <dsp:cNvPr id="0" name=""/>
        <dsp:cNvSpPr/>
      </dsp:nvSpPr>
      <dsp:spPr>
        <a:xfrm>
          <a:off x="0" y="3699810"/>
          <a:ext cx="11530100" cy="6681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6081"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US" sz="2400" kern="1200" dirty="0">
              <a:latin typeface="Calibri Light" panose="020F0302020204030204" pitchFamily="34" charset="0"/>
              <a:cs typeface="Calibri Light" panose="020F0302020204030204" pitchFamily="34" charset="0"/>
            </a:rPr>
            <a:t>Virtual Family Nights are being planned to provide additional learning resources to families. </a:t>
          </a:r>
        </a:p>
      </dsp:txBody>
      <dsp:txXfrm>
        <a:off x="0" y="3699810"/>
        <a:ext cx="11530100" cy="66813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3"/>
            <a:ext cx="3170583" cy="482027"/>
          </a:xfrm>
          <a:prstGeom prst="rect">
            <a:avLst/>
          </a:prstGeom>
        </p:spPr>
        <p:txBody>
          <a:bodyPr vert="horz" lIns="94814" tIns="47406" rIns="94814" bIns="47406" rtlCol="0"/>
          <a:lstStyle>
            <a:lvl1pPr algn="l">
              <a:defRPr sz="1200"/>
            </a:lvl1pPr>
          </a:lstStyle>
          <a:p>
            <a:endParaRPr lang="en-US"/>
          </a:p>
        </p:txBody>
      </p:sp>
      <p:sp>
        <p:nvSpPr>
          <p:cNvPr id="3" name="Date Placeholder 2"/>
          <p:cNvSpPr>
            <a:spLocks noGrp="1"/>
          </p:cNvSpPr>
          <p:nvPr>
            <p:ph type="dt" idx="1"/>
          </p:nvPr>
        </p:nvSpPr>
        <p:spPr>
          <a:xfrm>
            <a:off x="4142965" y="3"/>
            <a:ext cx="3170583" cy="482027"/>
          </a:xfrm>
          <a:prstGeom prst="rect">
            <a:avLst/>
          </a:prstGeom>
        </p:spPr>
        <p:txBody>
          <a:bodyPr vert="horz" lIns="94814" tIns="47406" rIns="94814" bIns="47406" rtlCol="0"/>
          <a:lstStyle>
            <a:lvl1pPr algn="r">
              <a:defRPr sz="1200"/>
            </a:lvl1pPr>
          </a:lstStyle>
          <a:p>
            <a:fld id="{830518B0-15F4-41B6-A67C-1DDA8CD701F5}" type="datetimeFigureOut">
              <a:rPr lang="en-US" smtClean="0"/>
              <a:t>2/12/2021</a:t>
            </a:fld>
            <a:endParaRPr lang="en-US"/>
          </a:p>
        </p:txBody>
      </p:sp>
      <p:sp>
        <p:nvSpPr>
          <p:cNvPr id="4" name="Slide Image Placeholder 3"/>
          <p:cNvSpPr>
            <a:spLocks noGrp="1" noRot="1" noChangeAspect="1"/>
          </p:cNvSpPr>
          <p:nvPr>
            <p:ph type="sldImg" idx="2"/>
          </p:nvPr>
        </p:nvSpPr>
        <p:spPr>
          <a:xfrm>
            <a:off x="779463" y="1201738"/>
            <a:ext cx="5756275" cy="3238500"/>
          </a:xfrm>
          <a:prstGeom prst="rect">
            <a:avLst/>
          </a:prstGeom>
          <a:noFill/>
          <a:ln w="12700">
            <a:solidFill>
              <a:prstClr val="black"/>
            </a:solidFill>
          </a:ln>
        </p:spPr>
        <p:txBody>
          <a:bodyPr vert="horz" lIns="94814" tIns="47406" rIns="94814" bIns="47406" rtlCol="0" anchor="ctr"/>
          <a:lstStyle/>
          <a:p>
            <a:endParaRPr lang="en-US"/>
          </a:p>
        </p:txBody>
      </p:sp>
      <p:sp>
        <p:nvSpPr>
          <p:cNvPr id="5" name="Notes Placeholder 4"/>
          <p:cNvSpPr>
            <a:spLocks noGrp="1"/>
          </p:cNvSpPr>
          <p:nvPr>
            <p:ph type="body" sz="quarter" idx="3"/>
          </p:nvPr>
        </p:nvSpPr>
        <p:spPr>
          <a:xfrm>
            <a:off x="732186" y="4620251"/>
            <a:ext cx="5850835" cy="3780800"/>
          </a:xfrm>
          <a:prstGeom prst="rect">
            <a:avLst/>
          </a:prstGeom>
        </p:spPr>
        <p:txBody>
          <a:bodyPr vert="horz" lIns="94814" tIns="47406" rIns="94814" bIns="4740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3" y="9119176"/>
            <a:ext cx="3170583" cy="482027"/>
          </a:xfrm>
          <a:prstGeom prst="rect">
            <a:avLst/>
          </a:prstGeom>
        </p:spPr>
        <p:txBody>
          <a:bodyPr vert="horz" lIns="94814" tIns="47406" rIns="94814" bIns="47406" rtlCol="0" anchor="b"/>
          <a:lstStyle>
            <a:lvl1pPr algn="l">
              <a:defRPr sz="1200"/>
            </a:lvl1pPr>
          </a:lstStyle>
          <a:p>
            <a:endParaRPr lang="en-US"/>
          </a:p>
        </p:txBody>
      </p:sp>
      <p:sp>
        <p:nvSpPr>
          <p:cNvPr id="7" name="Slide Number Placeholder 6"/>
          <p:cNvSpPr>
            <a:spLocks noGrp="1"/>
          </p:cNvSpPr>
          <p:nvPr>
            <p:ph type="sldNum" sz="quarter" idx="5"/>
          </p:nvPr>
        </p:nvSpPr>
        <p:spPr>
          <a:xfrm>
            <a:off x="4142965" y="9119176"/>
            <a:ext cx="3170583" cy="482027"/>
          </a:xfrm>
          <a:prstGeom prst="rect">
            <a:avLst/>
          </a:prstGeom>
        </p:spPr>
        <p:txBody>
          <a:bodyPr vert="horz" lIns="94814" tIns="47406" rIns="94814" bIns="47406" rtlCol="0" anchor="b"/>
          <a:lstStyle>
            <a:lvl1pPr algn="r">
              <a:defRPr sz="1200"/>
            </a:lvl1pPr>
          </a:lstStyle>
          <a:p>
            <a:fld id="{4BD0E4A5-219D-4D59-81F6-403BF8FB6DF1}" type="slidenum">
              <a:rPr lang="en-US" smtClean="0"/>
              <a:t>‹#›</a:t>
            </a:fld>
            <a:endParaRPr lang="en-US"/>
          </a:p>
        </p:txBody>
      </p:sp>
    </p:spTree>
    <p:extLst>
      <p:ext uri="{BB962C8B-B14F-4D97-AF65-F5344CB8AC3E}">
        <p14:creationId xmlns:p14="http://schemas.microsoft.com/office/powerpoint/2010/main" val="21012996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D0E4A5-219D-4D59-81F6-403BF8FB6DF1}" type="slidenum">
              <a:rPr lang="en-US" smtClean="0"/>
              <a:t>1</a:t>
            </a:fld>
            <a:endParaRPr lang="en-US"/>
          </a:p>
        </p:txBody>
      </p:sp>
    </p:spTree>
    <p:extLst>
      <p:ext uri="{BB962C8B-B14F-4D97-AF65-F5344CB8AC3E}">
        <p14:creationId xmlns:p14="http://schemas.microsoft.com/office/powerpoint/2010/main" val="42251834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D0E4A5-219D-4D59-81F6-403BF8FB6DF1}" type="slidenum">
              <a:rPr lang="en-US" smtClean="0"/>
              <a:t>10</a:t>
            </a:fld>
            <a:endParaRPr lang="en-US"/>
          </a:p>
        </p:txBody>
      </p:sp>
    </p:spTree>
    <p:extLst>
      <p:ext uri="{BB962C8B-B14F-4D97-AF65-F5344CB8AC3E}">
        <p14:creationId xmlns:p14="http://schemas.microsoft.com/office/powerpoint/2010/main" val="515290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D0E4A5-219D-4D59-81F6-403BF8FB6DF1}" type="slidenum">
              <a:rPr lang="en-US" smtClean="0"/>
              <a:t>11</a:t>
            </a:fld>
            <a:endParaRPr lang="en-US"/>
          </a:p>
        </p:txBody>
      </p:sp>
    </p:spTree>
    <p:extLst>
      <p:ext uri="{BB962C8B-B14F-4D97-AF65-F5344CB8AC3E}">
        <p14:creationId xmlns:p14="http://schemas.microsoft.com/office/powerpoint/2010/main" val="14159843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D0E4A5-219D-4D59-81F6-403BF8FB6DF1}" type="slidenum">
              <a:rPr lang="en-US" smtClean="0"/>
              <a:t>12</a:t>
            </a:fld>
            <a:endParaRPr lang="en-US"/>
          </a:p>
        </p:txBody>
      </p:sp>
    </p:spTree>
    <p:extLst>
      <p:ext uri="{BB962C8B-B14F-4D97-AF65-F5344CB8AC3E}">
        <p14:creationId xmlns:p14="http://schemas.microsoft.com/office/powerpoint/2010/main" val="20233371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D0E4A5-219D-4D59-81F6-403BF8FB6DF1}" type="slidenum">
              <a:rPr lang="en-US" smtClean="0"/>
              <a:t>13</a:t>
            </a:fld>
            <a:endParaRPr lang="en-US"/>
          </a:p>
        </p:txBody>
      </p:sp>
    </p:spTree>
    <p:extLst>
      <p:ext uri="{BB962C8B-B14F-4D97-AF65-F5344CB8AC3E}">
        <p14:creationId xmlns:p14="http://schemas.microsoft.com/office/powerpoint/2010/main" val="3012797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D0E4A5-219D-4D59-81F6-403BF8FB6DF1}" type="slidenum">
              <a:rPr lang="en-US" smtClean="0"/>
              <a:t>14</a:t>
            </a:fld>
            <a:endParaRPr lang="en-US"/>
          </a:p>
        </p:txBody>
      </p:sp>
    </p:spTree>
    <p:extLst>
      <p:ext uri="{BB962C8B-B14F-4D97-AF65-F5344CB8AC3E}">
        <p14:creationId xmlns:p14="http://schemas.microsoft.com/office/powerpoint/2010/main" val="20920884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D0E4A5-219D-4D59-81F6-403BF8FB6DF1}" type="slidenum">
              <a:rPr lang="en-US" smtClean="0"/>
              <a:t>2</a:t>
            </a:fld>
            <a:endParaRPr lang="en-US"/>
          </a:p>
        </p:txBody>
      </p:sp>
    </p:spTree>
    <p:extLst>
      <p:ext uri="{BB962C8B-B14F-4D97-AF65-F5344CB8AC3E}">
        <p14:creationId xmlns:p14="http://schemas.microsoft.com/office/powerpoint/2010/main" val="15922990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D0E4A5-219D-4D59-81F6-403BF8FB6DF1}" type="slidenum">
              <a:rPr lang="en-US" smtClean="0"/>
              <a:t>3</a:t>
            </a:fld>
            <a:endParaRPr lang="en-US"/>
          </a:p>
        </p:txBody>
      </p:sp>
    </p:spTree>
    <p:extLst>
      <p:ext uri="{BB962C8B-B14F-4D97-AF65-F5344CB8AC3E}">
        <p14:creationId xmlns:p14="http://schemas.microsoft.com/office/powerpoint/2010/main" val="2020551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D0E4A5-219D-4D59-81F6-403BF8FB6DF1}" type="slidenum">
              <a:rPr lang="en-US" smtClean="0"/>
              <a:t>4</a:t>
            </a:fld>
            <a:endParaRPr lang="en-US"/>
          </a:p>
        </p:txBody>
      </p:sp>
    </p:spTree>
    <p:extLst>
      <p:ext uri="{BB962C8B-B14F-4D97-AF65-F5344CB8AC3E}">
        <p14:creationId xmlns:p14="http://schemas.microsoft.com/office/powerpoint/2010/main" val="36731824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D0E4A5-219D-4D59-81F6-403BF8FB6DF1}" type="slidenum">
              <a:rPr lang="en-US" smtClean="0"/>
              <a:t>5</a:t>
            </a:fld>
            <a:endParaRPr lang="en-US"/>
          </a:p>
        </p:txBody>
      </p:sp>
    </p:spTree>
    <p:extLst>
      <p:ext uri="{BB962C8B-B14F-4D97-AF65-F5344CB8AC3E}">
        <p14:creationId xmlns:p14="http://schemas.microsoft.com/office/powerpoint/2010/main" val="24285006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D0E4A5-219D-4D59-81F6-403BF8FB6DF1}" type="slidenum">
              <a:rPr lang="en-US" smtClean="0"/>
              <a:t>6</a:t>
            </a:fld>
            <a:endParaRPr lang="en-US"/>
          </a:p>
        </p:txBody>
      </p:sp>
    </p:spTree>
    <p:extLst>
      <p:ext uri="{BB962C8B-B14F-4D97-AF65-F5344CB8AC3E}">
        <p14:creationId xmlns:p14="http://schemas.microsoft.com/office/powerpoint/2010/main" val="3356878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D0E4A5-219D-4D59-81F6-403BF8FB6DF1}" type="slidenum">
              <a:rPr lang="en-US" smtClean="0"/>
              <a:t>7</a:t>
            </a:fld>
            <a:endParaRPr lang="en-US"/>
          </a:p>
        </p:txBody>
      </p:sp>
    </p:spTree>
    <p:extLst>
      <p:ext uri="{BB962C8B-B14F-4D97-AF65-F5344CB8AC3E}">
        <p14:creationId xmlns:p14="http://schemas.microsoft.com/office/powerpoint/2010/main" val="37279867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D0E4A5-219D-4D59-81F6-403BF8FB6DF1}" type="slidenum">
              <a:rPr lang="en-US" smtClean="0"/>
              <a:t>8</a:t>
            </a:fld>
            <a:endParaRPr lang="en-US"/>
          </a:p>
        </p:txBody>
      </p:sp>
    </p:spTree>
    <p:extLst>
      <p:ext uri="{BB962C8B-B14F-4D97-AF65-F5344CB8AC3E}">
        <p14:creationId xmlns:p14="http://schemas.microsoft.com/office/powerpoint/2010/main" val="16518469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D0E4A5-219D-4D59-81F6-403BF8FB6DF1}" type="slidenum">
              <a:rPr lang="en-US" smtClean="0"/>
              <a:t>9</a:t>
            </a:fld>
            <a:endParaRPr lang="en-US"/>
          </a:p>
        </p:txBody>
      </p:sp>
    </p:spTree>
    <p:extLst>
      <p:ext uri="{BB962C8B-B14F-4D97-AF65-F5344CB8AC3E}">
        <p14:creationId xmlns:p14="http://schemas.microsoft.com/office/powerpoint/2010/main" val="26849315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184DA70-C731-4C70-880D-CCD4705E623C}" type="datetime1">
              <a:rPr lang="en-US" smtClean="0"/>
              <a:t>2/12/2021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7185785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2D6E202-B606-4609-B914-27C9371A1F6D}" type="datetime1">
              <a:rPr lang="en-US" smtClean="0"/>
              <a:t>2/12/2021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63868472"/>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62D6E202-B606-4609-B914-27C9371A1F6D}" type="datetime1">
              <a:rPr lang="en-US" smtClean="0"/>
              <a:t>2/12/2021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90885228"/>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62D6E202-B606-4609-B914-27C9371A1F6D}" type="datetime1">
              <a:rPr lang="en-US" smtClean="0"/>
              <a:t>2/12/2021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2545630126"/>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2D6E202-B606-4609-B914-27C9371A1F6D}" type="datetime1">
              <a:rPr lang="en-US" smtClean="0"/>
              <a:t>2/12/2021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15238144"/>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62D6E202-B606-4609-B914-27C9371A1F6D}" type="datetime1">
              <a:rPr lang="en-US" smtClean="0"/>
              <a:t>2/12/2021</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831973572"/>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62D6E202-B606-4609-B914-27C9371A1F6D}" type="datetime1">
              <a:rPr lang="en-US" smtClean="0"/>
              <a:t>2/12/2021</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95560758"/>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D6E202-B606-4609-B914-27C9371A1F6D}" type="datetime1">
              <a:rPr lang="en-US" smtClean="0"/>
              <a:t>2/12/2021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64324903"/>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D6E202-B606-4609-B914-27C9371A1F6D}" type="datetime1">
              <a:rPr lang="en-US" smtClean="0"/>
              <a:t>2/12/2021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764915493"/>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4BE1D723-8F53-4F53-90B0-1982A396982E}" type="datetime1">
              <a:rPr lang="en-US" smtClean="0"/>
              <a:t>2/12/2021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92852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669AF7-7BEB-44E4-9852-375E34362B5B}" type="datetime1">
              <a:rPr lang="en-US" smtClean="0"/>
              <a:t>2/12/2021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013108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AAAC38D-0552-4C82-B593-E6124DFADBE2}" type="datetime1">
              <a:rPr lang="en-US" smtClean="0"/>
              <a:t>2/12/2021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3942348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9DF0F1C-5577-4ACB-BB62-DF8F3C494C7E}" type="datetime1">
              <a:rPr lang="en-US" smtClean="0"/>
              <a:t>2/12/2021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139816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1775B394-D9F9-4F0C-B15D-605F45CB9E9F}" type="datetime1">
              <a:rPr lang="en-US" smtClean="0"/>
              <a:t>2/12/2021</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9365342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39667345-2558-425A-8533-9BFDBCE15005}" type="datetime1">
              <a:rPr lang="en-US" smtClean="0"/>
              <a:t>2/12/2021</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219825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92BEA474-078D-4E9B-9B14-09A87B19DC46}" type="datetime1">
              <a:rPr lang="en-US" smtClean="0"/>
              <a:t>2/12/2021</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4127516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907D986-8816-4272-A432-0437A28A9828}" type="datetime1">
              <a:rPr lang="en-US" smtClean="0"/>
              <a:t>2/12/2021</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461833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62D6E202-B606-4609-B914-27C9371A1F6D}" type="datetime1">
              <a:rPr lang="en-US" smtClean="0"/>
              <a:t>2/12/2021</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306017254"/>
      </p:ext>
    </p:extLst>
  </p:cSld>
  <p:clrMap bg1="dk1" tx1="lt1" bg2="dk2" tx2="lt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 id="2147483767" r:id="rId14"/>
    <p:sldLayoutId id="2147483768" r:id="rId15"/>
    <p:sldLayoutId id="2147483769" r:id="rId16"/>
    <p:sldLayoutId id="2147483770"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mailto:jennifer.Sanchez@fwisd.org"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D27CF008-4B18-436D-B2D5-C1346C1243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
            <a:ext cx="12191695" cy="473074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CE22DAD8-5F67-4B73-ADA9-06EF381F7A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7" name="Freeform 16">
            <a:extLst>
              <a:ext uri="{FF2B5EF4-FFF2-40B4-BE49-F238E27FC236}">
                <a16:creationId xmlns:a16="http://schemas.microsoft.com/office/drawing/2014/main" id="{E4F17063-EDA4-417B-946F-BA357F3B3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3753695"/>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2">
              <a:alpha val="20000"/>
            </a:schemeClr>
          </a:solidFill>
          <a:ln>
            <a:noFill/>
          </a:ln>
        </p:spPr>
        <p:txBody>
          <a:bodyPr rtlCol="0" anchor="ctr"/>
          <a:lstStyle/>
          <a:p>
            <a:pPr algn="ctr"/>
            <a:endParaRPr lang="en-US">
              <a:solidFill>
                <a:schemeClr val="tx1"/>
              </a:solidFill>
            </a:endParaRPr>
          </a:p>
        </p:txBody>
      </p:sp>
      <p:pic>
        <p:nvPicPr>
          <p:cNvPr id="1026" name="Picture 2" descr="S:\Patricia\Purchased Pictures\People working together\Group of People in Semina.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1883" r="-1" b="27338"/>
          <a:stretch/>
        </p:blipFill>
        <p:spPr bwMode="auto">
          <a:xfrm>
            <a:off x="635458" y="640081"/>
            <a:ext cx="7994302" cy="3291844"/>
          </a:xfrm>
          <a:prstGeom prst="rect">
            <a:avLst/>
          </a:prstGeom>
          <a:noFill/>
          <a:effectLst/>
          <a:extLst>
            <a:ext uri="{909E8E84-426E-40DD-AFC4-6F175D3DCCD1}">
              <a14:hiddenFill xmlns:a14="http://schemas.microsoft.com/office/drawing/2010/main">
                <a:solidFill>
                  <a:srgbClr val="FFFFFF"/>
                </a:solidFill>
              </a14:hiddenFill>
            </a:ext>
          </a:extLst>
        </p:spPr>
      </p:pic>
      <p:sp>
        <p:nvSpPr>
          <p:cNvPr id="79" name="Freeform: Shape 78">
            <a:extLst>
              <a:ext uri="{FF2B5EF4-FFF2-40B4-BE49-F238E27FC236}">
                <a16:creationId xmlns:a16="http://schemas.microsoft.com/office/drawing/2014/main" id="{D36F3EEA-55D4-4677-80E7-92D00B8F34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55533"/>
            <a:ext cx="12192000" cy="2802467"/>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35458" y="5435912"/>
            <a:ext cx="11216006" cy="868026"/>
          </a:xfrm>
        </p:spPr>
        <p:txBody>
          <a:bodyPr>
            <a:noAutofit/>
          </a:bodyPr>
          <a:lstStyle/>
          <a:p>
            <a:pPr>
              <a:lnSpc>
                <a:spcPct val="90000"/>
              </a:lnSpc>
            </a:pPr>
            <a:r>
              <a:rPr lang="en-US" sz="4800" b="1" dirty="0">
                <a:solidFill>
                  <a:srgbClr val="EBEBEB"/>
                </a:solidFill>
                <a:latin typeface="Calibri" panose="020F0502020204030204" pitchFamily="34" charset="0"/>
                <a:cs typeface="Calibri" panose="020F0502020204030204" pitchFamily="34" charset="0"/>
              </a:rPr>
              <a:t>Title I, Part A Annual Meeting and Benefits of Parent and Family Engagemen</a:t>
            </a:r>
            <a:r>
              <a:rPr lang="en-US" sz="4800" dirty="0">
                <a:solidFill>
                  <a:srgbClr val="EBEBEB"/>
                </a:solidFill>
                <a:latin typeface="Calibri" panose="020F0502020204030204" pitchFamily="34" charset="0"/>
                <a:cs typeface="Calibri" panose="020F0502020204030204" pitchFamily="34" charset="0"/>
              </a:rPr>
              <a:t>t</a:t>
            </a:r>
          </a:p>
        </p:txBody>
      </p:sp>
    </p:spTree>
    <p:extLst>
      <p:ext uri="{BB962C8B-B14F-4D97-AF65-F5344CB8AC3E}">
        <p14:creationId xmlns:p14="http://schemas.microsoft.com/office/powerpoint/2010/main" val="3568373357"/>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22">
            <a:extLst>
              <a:ext uri="{FF2B5EF4-FFF2-40B4-BE49-F238E27FC236}">
                <a16:creationId xmlns:a16="http://schemas.microsoft.com/office/drawing/2014/main" id="{F747F1B4-B831-4277-8AB0-32767F7EB7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32" name="Freeform 7">
            <a:extLst>
              <a:ext uri="{FF2B5EF4-FFF2-40B4-BE49-F238E27FC236}">
                <a16:creationId xmlns:a16="http://schemas.microsoft.com/office/drawing/2014/main" id="{D80CFA21-AB7C-4BEB-9BFF-05764FBBF3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algn="ctr"/>
            <a:endParaRPr lang="en-US">
              <a:solidFill>
                <a:schemeClr val="tx1"/>
              </a:solidFill>
            </a:endParaRPr>
          </a:p>
        </p:txBody>
      </p:sp>
      <p:sp>
        <p:nvSpPr>
          <p:cNvPr id="2" name="Title 1"/>
          <p:cNvSpPr>
            <a:spLocks noGrp="1"/>
          </p:cNvSpPr>
          <p:nvPr>
            <p:ph type="title"/>
          </p:nvPr>
        </p:nvSpPr>
        <p:spPr>
          <a:xfrm>
            <a:off x="648930" y="629267"/>
            <a:ext cx="9252154" cy="1016654"/>
          </a:xfrm>
        </p:spPr>
        <p:txBody>
          <a:bodyPr>
            <a:normAutofit/>
          </a:bodyPr>
          <a:lstStyle/>
          <a:p>
            <a:r>
              <a:rPr lang="en-US" b="1">
                <a:solidFill>
                  <a:srgbClr val="EBEBEB"/>
                </a:solidFill>
                <a:latin typeface="Calibri" panose="020F0502020204030204" pitchFamily="34" charset="0"/>
                <a:cs typeface="Calibri" panose="020F0502020204030204" pitchFamily="34" charset="0"/>
              </a:rPr>
              <a:t>Additional Meetings</a:t>
            </a:r>
          </a:p>
        </p:txBody>
      </p:sp>
      <p:sp>
        <p:nvSpPr>
          <p:cNvPr id="33" name="Rectangle 26">
            <a:extLst>
              <a:ext uri="{FF2B5EF4-FFF2-40B4-BE49-F238E27FC236}">
                <a16:creationId xmlns:a16="http://schemas.microsoft.com/office/drawing/2014/main" id="{12F7E335-851A-4CAE-B09F-E657819D46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4" name="Freeform: Shape 28">
            <a:extLst>
              <a:ext uri="{FF2B5EF4-FFF2-40B4-BE49-F238E27FC236}">
                <a16:creationId xmlns:a16="http://schemas.microsoft.com/office/drawing/2014/main" id="{10B541F0-7F6E-402E-84D8-CF96EACA5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8" cy="5095933"/>
          </a:xfrm>
          <a:custGeom>
            <a:avLst/>
            <a:gdLst>
              <a:gd name="connsiteX0" fmla="*/ 1 w 12192418"/>
              <a:gd name="connsiteY0" fmla="*/ 0 h 5095933"/>
              <a:gd name="connsiteX1" fmla="*/ 71932 w 12192418"/>
              <a:gd name="connsiteY1" fmla="*/ 12261 h 5095933"/>
              <a:gd name="connsiteX2" fmla="*/ 282849 w 12192418"/>
              <a:gd name="connsiteY2" fmla="*/ 48343 h 5095933"/>
              <a:gd name="connsiteX3" fmla="*/ 436464 w 12192418"/>
              <a:gd name="connsiteY3" fmla="*/ 73565 h 5095933"/>
              <a:gd name="connsiteX4" fmla="*/ 619339 w 12192418"/>
              <a:gd name="connsiteY4" fmla="*/ 100188 h 5095933"/>
              <a:gd name="connsiteX5" fmla="*/ 836351 w 12192418"/>
              <a:gd name="connsiteY5" fmla="*/ 132066 h 5095933"/>
              <a:gd name="connsiteX6" fmla="*/ 1076528 w 12192418"/>
              <a:gd name="connsiteY6" fmla="*/ 165696 h 5095933"/>
              <a:gd name="connsiteX7" fmla="*/ 1347184 w 12192418"/>
              <a:gd name="connsiteY7" fmla="*/ 201077 h 5095933"/>
              <a:gd name="connsiteX8" fmla="*/ 1642223 w 12192418"/>
              <a:gd name="connsiteY8" fmla="*/ 238560 h 5095933"/>
              <a:gd name="connsiteX9" fmla="*/ 1962864 w 12192418"/>
              <a:gd name="connsiteY9" fmla="*/ 276043 h 5095933"/>
              <a:gd name="connsiteX10" fmla="*/ 2304232 w 12192418"/>
              <a:gd name="connsiteY10" fmla="*/ 314227 h 5095933"/>
              <a:gd name="connsiteX11" fmla="*/ 2672421 w 12192418"/>
              <a:gd name="connsiteY11" fmla="*/ 349608 h 5095933"/>
              <a:gd name="connsiteX12" fmla="*/ 3057678 w 12192418"/>
              <a:gd name="connsiteY12" fmla="*/ 383588 h 5095933"/>
              <a:gd name="connsiteX13" fmla="*/ 3464881 w 12192418"/>
              <a:gd name="connsiteY13" fmla="*/ 414415 h 5095933"/>
              <a:gd name="connsiteX14" fmla="*/ 3889152 w 12192418"/>
              <a:gd name="connsiteY14" fmla="*/ 443841 h 5095933"/>
              <a:gd name="connsiteX15" fmla="*/ 4331710 w 12192418"/>
              <a:gd name="connsiteY15" fmla="*/ 471515 h 5095933"/>
              <a:gd name="connsiteX16" fmla="*/ 4558476 w 12192418"/>
              <a:gd name="connsiteY16" fmla="*/ 481324 h 5095933"/>
              <a:gd name="connsiteX17" fmla="*/ 4790118 w 12192418"/>
              <a:gd name="connsiteY17" fmla="*/ 492183 h 5095933"/>
              <a:gd name="connsiteX18" fmla="*/ 5025418 w 12192418"/>
              <a:gd name="connsiteY18" fmla="*/ 502342 h 5095933"/>
              <a:gd name="connsiteX19" fmla="*/ 5261937 w 12192418"/>
              <a:gd name="connsiteY19" fmla="*/ 508998 h 5095933"/>
              <a:gd name="connsiteX20" fmla="*/ 5503332 w 12192418"/>
              <a:gd name="connsiteY20" fmla="*/ 514953 h 5095933"/>
              <a:gd name="connsiteX21" fmla="*/ 5747167 w 12192418"/>
              <a:gd name="connsiteY21" fmla="*/ 521259 h 5095933"/>
              <a:gd name="connsiteX22" fmla="*/ 5995877 w 12192418"/>
              <a:gd name="connsiteY22" fmla="*/ 525463 h 5095933"/>
              <a:gd name="connsiteX23" fmla="*/ 6247026 w 12192418"/>
              <a:gd name="connsiteY23" fmla="*/ 525463 h 5095933"/>
              <a:gd name="connsiteX24" fmla="*/ 6500613 w 12192418"/>
              <a:gd name="connsiteY24" fmla="*/ 527565 h 5095933"/>
              <a:gd name="connsiteX25" fmla="*/ 6756639 w 12192418"/>
              <a:gd name="connsiteY25" fmla="*/ 525463 h 5095933"/>
              <a:gd name="connsiteX26" fmla="*/ 7016322 w 12192418"/>
              <a:gd name="connsiteY26" fmla="*/ 521259 h 5095933"/>
              <a:gd name="connsiteX27" fmla="*/ 7276005 w 12192418"/>
              <a:gd name="connsiteY27" fmla="*/ 517406 h 5095933"/>
              <a:gd name="connsiteX28" fmla="*/ 7539345 w 12192418"/>
              <a:gd name="connsiteY28" fmla="*/ 508998 h 5095933"/>
              <a:gd name="connsiteX29" fmla="*/ 7805124 w 12192418"/>
              <a:gd name="connsiteY29" fmla="*/ 500241 h 5095933"/>
              <a:gd name="connsiteX30" fmla="*/ 8070903 w 12192418"/>
              <a:gd name="connsiteY30" fmla="*/ 490082 h 5095933"/>
              <a:gd name="connsiteX31" fmla="*/ 8339121 w 12192418"/>
              <a:gd name="connsiteY31" fmla="*/ 475719 h 5095933"/>
              <a:gd name="connsiteX32" fmla="*/ 8609776 w 12192418"/>
              <a:gd name="connsiteY32" fmla="*/ 458554 h 5095933"/>
              <a:gd name="connsiteX33" fmla="*/ 8881651 w 12192418"/>
              <a:gd name="connsiteY33" fmla="*/ 442089 h 5095933"/>
              <a:gd name="connsiteX34" fmla="*/ 9153526 w 12192418"/>
              <a:gd name="connsiteY34" fmla="*/ 421071 h 5095933"/>
              <a:gd name="connsiteX35" fmla="*/ 9429058 w 12192418"/>
              <a:gd name="connsiteY35" fmla="*/ 395849 h 5095933"/>
              <a:gd name="connsiteX36" fmla="*/ 9700933 w 12192418"/>
              <a:gd name="connsiteY36" fmla="*/ 370626 h 5095933"/>
              <a:gd name="connsiteX37" fmla="*/ 9977684 w 12192418"/>
              <a:gd name="connsiteY37" fmla="*/ 341551 h 5095933"/>
              <a:gd name="connsiteX38" fmla="*/ 10255655 w 12192418"/>
              <a:gd name="connsiteY38" fmla="*/ 309673 h 5095933"/>
              <a:gd name="connsiteX39" fmla="*/ 10529968 w 12192418"/>
              <a:gd name="connsiteY39" fmla="*/ 276043 h 5095933"/>
              <a:gd name="connsiteX40" fmla="*/ 10807939 w 12192418"/>
              <a:gd name="connsiteY40" fmla="*/ 236809 h 5095933"/>
              <a:gd name="connsiteX41" fmla="*/ 11084690 w 12192418"/>
              <a:gd name="connsiteY41" fmla="*/ 194772 h 5095933"/>
              <a:gd name="connsiteX42" fmla="*/ 11362661 w 12192418"/>
              <a:gd name="connsiteY42" fmla="*/ 153085 h 5095933"/>
              <a:gd name="connsiteX43" fmla="*/ 11639412 w 12192418"/>
              <a:gd name="connsiteY43" fmla="*/ 104392 h 5095933"/>
              <a:gd name="connsiteX44" fmla="*/ 11914945 w 12192418"/>
              <a:gd name="connsiteY44" fmla="*/ 54648 h 5095933"/>
              <a:gd name="connsiteX45" fmla="*/ 12191696 w 12192418"/>
              <a:gd name="connsiteY45" fmla="*/ 2452 h 5095933"/>
              <a:gd name="connsiteX46" fmla="*/ 12191696 w 12192418"/>
              <a:gd name="connsiteY46" fmla="*/ 2109542 h 5095933"/>
              <a:gd name="connsiteX47" fmla="*/ 12191999 w 12192418"/>
              <a:gd name="connsiteY47" fmla="*/ 2109542 h 5095933"/>
              <a:gd name="connsiteX48" fmla="*/ 12191999 w 12192418"/>
              <a:gd name="connsiteY48" fmla="*/ 2802467 h 5095933"/>
              <a:gd name="connsiteX49" fmla="*/ 12192418 w 12192418"/>
              <a:gd name="connsiteY49" fmla="*/ 2802467 h 5095933"/>
              <a:gd name="connsiteX50" fmla="*/ 12192418 w 12192418"/>
              <a:gd name="connsiteY50" fmla="*/ 5095933 h 5095933"/>
              <a:gd name="connsiteX51" fmla="*/ 1 w 12192418"/>
              <a:gd name="connsiteY51" fmla="*/ 5095933 h 5095933"/>
              <a:gd name="connsiteX52" fmla="*/ 1 w 12192418"/>
              <a:gd name="connsiteY52" fmla="*/ 4074529 h 5095933"/>
              <a:gd name="connsiteX53" fmla="*/ 0 w 12192418"/>
              <a:gd name="connsiteY53" fmla="*/ 4074529 h 5095933"/>
              <a:gd name="connsiteX54" fmla="*/ 0 w 12192418"/>
              <a:gd name="connsiteY54" fmla="*/ 2109542 h 5095933"/>
              <a:gd name="connsiteX55" fmla="*/ 1 w 12192418"/>
              <a:gd name="connsiteY55" fmla="*/ 2109542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418" h="5095933">
                <a:moveTo>
                  <a:pt x="1" y="0"/>
                </a:moveTo>
                <a:lnTo>
                  <a:pt x="71932" y="12261"/>
                </a:lnTo>
                <a:lnTo>
                  <a:pt x="282849" y="48343"/>
                </a:lnTo>
                <a:lnTo>
                  <a:pt x="436464" y="73565"/>
                </a:lnTo>
                <a:lnTo>
                  <a:pt x="619339" y="100188"/>
                </a:lnTo>
                <a:lnTo>
                  <a:pt x="836351" y="132066"/>
                </a:lnTo>
                <a:lnTo>
                  <a:pt x="1076528" y="165696"/>
                </a:lnTo>
                <a:lnTo>
                  <a:pt x="1347184" y="201077"/>
                </a:lnTo>
                <a:lnTo>
                  <a:pt x="1642223" y="238560"/>
                </a:lnTo>
                <a:lnTo>
                  <a:pt x="1962864" y="276043"/>
                </a:lnTo>
                <a:lnTo>
                  <a:pt x="2304232" y="314227"/>
                </a:lnTo>
                <a:lnTo>
                  <a:pt x="2672421" y="349608"/>
                </a:lnTo>
                <a:lnTo>
                  <a:pt x="3057678" y="383588"/>
                </a:lnTo>
                <a:lnTo>
                  <a:pt x="3464881" y="414415"/>
                </a:lnTo>
                <a:lnTo>
                  <a:pt x="3889152" y="443841"/>
                </a:lnTo>
                <a:lnTo>
                  <a:pt x="4331710" y="471515"/>
                </a:lnTo>
                <a:lnTo>
                  <a:pt x="4558476" y="481324"/>
                </a:lnTo>
                <a:lnTo>
                  <a:pt x="4790118" y="492183"/>
                </a:lnTo>
                <a:lnTo>
                  <a:pt x="5025418" y="502342"/>
                </a:lnTo>
                <a:lnTo>
                  <a:pt x="5261937" y="508998"/>
                </a:lnTo>
                <a:lnTo>
                  <a:pt x="5503332" y="514953"/>
                </a:lnTo>
                <a:lnTo>
                  <a:pt x="5747167" y="521259"/>
                </a:lnTo>
                <a:lnTo>
                  <a:pt x="5995877" y="525463"/>
                </a:lnTo>
                <a:lnTo>
                  <a:pt x="6247026" y="525463"/>
                </a:lnTo>
                <a:lnTo>
                  <a:pt x="6500613" y="527565"/>
                </a:lnTo>
                <a:lnTo>
                  <a:pt x="6756639" y="525463"/>
                </a:lnTo>
                <a:lnTo>
                  <a:pt x="7016322" y="521259"/>
                </a:lnTo>
                <a:lnTo>
                  <a:pt x="7276005" y="517406"/>
                </a:lnTo>
                <a:lnTo>
                  <a:pt x="7539345" y="508998"/>
                </a:lnTo>
                <a:lnTo>
                  <a:pt x="7805124" y="500241"/>
                </a:lnTo>
                <a:lnTo>
                  <a:pt x="8070903" y="490082"/>
                </a:lnTo>
                <a:lnTo>
                  <a:pt x="8339121" y="475719"/>
                </a:lnTo>
                <a:lnTo>
                  <a:pt x="8609776" y="458554"/>
                </a:lnTo>
                <a:lnTo>
                  <a:pt x="8881651" y="442089"/>
                </a:lnTo>
                <a:lnTo>
                  <a:pt x="9153526" y="421071"/>
                </a:lnTo>
                <a:lnTo>
                  <a:pt x="9429058" y="395849"/>
                </a:lnTo>
                <a:lnTo>
                  <a:pt x="9700933" y="370626"/>
                </a:lnTo>
                <a:lnTo>
                  <a:pt x="9977684" y="341551"/>
                </a:lnTo>
                <a:lnTo>
                  <a:pt x="10255655" y="309673"/>
                </a:lnTo>
                <a:lnTo>
                  <a:pt x="10529968" y="276043"/>
                </a:lnTo>
                <a:lnTo>
                  <a:pt x="10807939" y="236809"/>
                </a:lnTo>
                <a:lnTo>
                  <a:pt x="11084690" y="194772"/>
                </a:lnTo>
                <a:lnTo>
                  <a:pt x="11362661" y="153085"/>
                </a:lnTo>
                <a:lnTo>
                  <a:pt x="11639412" y="104392"/>
                </a:lnTo>
                <a:lnTo>
                  <a:pt x="11914945" y="54648"/>
                </a:lnTo>
                <a:lnTo>
                  <a:pt x="12191696" y="2452"/>
                </a:lnTo>
                <a:lnTo>
                  <a:pt x="12191696" y="2109542"/>
                </a:lnTo>
                <a:lnTo>
                  <a:pt x="12191999" y="2109542"/>
                </a:lnTo>
                <a:lnTo>
                  <a:pt x="12191999" y="2802467"/>
                </a:lnTo>
                <a:lnTo>
                  <a:pt x="12192418" y="2802467"/>
                </a:lnTo>
                <a:lnTo>
                  <a:pt x="12192418" y="5095933"/>
                </a:lnTo>
                <a:lnTo>
                  <a:pt x="1" y="5095933"/>
                </a:lnTo>
                <a:lnTo>
                  <a:pt x="1" y="4074529"/>
                </a:lnTo>
                <a:lnTo>
                  <a:pt x="0" y="4074529"/>
                </a:lnTo>
                <a:lnTo>
                  <a:pt x="0" y="2109542"/>
                </a:lnTo>
                <a:lnTo>
                  <a:pt x="1" y="2109542"/>
                </a:lnTo>
                <a:close/>
              </a:path>
            </a:pathLst>
          </a:custGeom>
          <a:solidFill>
            <a:schemeClr val="bg1"/>
          </a:solidFill>
          <a:ln>
            <a:noFill/>
          </a:ln>
        </p:spPr>
      </p:sp>
      <p:graphicFrame>
        <p:nvGraphicFramePr>
          <p:cNvPr id="7" name="Content Placeholder 2">
            <a:extLst>
              <a:ext uri="{FF2B5EF4-FFF2-40B4-BE49-F238E27FC236}">
                <a16:creationId xmlns:a16="http://schemas.microsoft.com/office/drawing/2014/main" id="{1A267FFF-1376-4826-AB11-C193DDE268F4}"/>
              </a:ext>
            </a:extLst>
          </p:cNvPr>
          <p:cNvGraphicFramePr>
            <a:graphicFrameLocks noGrp="1"/>
          </p:cNvGraphicFramePr>
          <p:nvPr>
            <p:ph idx="1"/>
            <p:extLst>
              <p:ext uri="{D42A27DB-BD31-4B8C-83A1-F6EECF244321}">
                <p14:modId xmlns:p14="http://schemas.microsoft.com/office/powerpoint/2010/main" val="2627362831"/>
              </p:ext>
            </p:extLst>
          </p:nvPr>
        </p:nvGraphicFramePr>
        <p:xfrm>
          <a:off x="330949" y="2275188"/>
          <a:ext cx="11530100" cy="43712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32392592"/>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E3A84-C95F-4CE0-93DC-6DD655B138E2}"/>
              </a:ext>
            </a:extLst>
          </p:cNvPr>
          <p:cNvSpPr>
            <a:spLocks noGrp="1"/>
          </p:cNvSpPr>
          <p:nvPr>
            <p:ph type="title"/>
          </p:nvPr>
        </p:nvSpPr>
        <p:spPr>
          <a:xfrm>
            <a:off x="476656" y="609602"/>
            <a:ext cx="7091764" cy="917642"/>
          </a:xfrm>
        </p:spPr>
        <p:txBody>
          <a:bodyPr>
            <a:normAutofit/>
          </a:bodyPr>
          <a:lstStyle/>
          <a:p>
            <a:r>
              <a:rPr lang="en-US" sz="3600" b="1" dirty="0">
                <a:latin typeface="Calibri" panose="020F0502020204030204" pitchFamily="34" charset="0"/>
                <a:cs typeface="Calibri" panose="020F0502020204030204" pitchFamily="34" charset="0"/>
              </a:rPr>
              <a:t>Reservation of Funds, 1% Set -Aside</a:t>
            </a:r>
          </a:p>
        </p:txBody>
      </p:sp>
      <p:pic>
        <p:nvPicPr>
          <p:cNvPr id="2054" name="Picture 6">
            <a:extLst>
              <a:ext uri="{FF2B5EF4-FFF2-40B4-BE49-F238E27FC236}">
                <a16:creationId xmlns:a16="http://schemas.microsoft.com/office/drawing/2014/main" id="{C27BD4CD-717D-41FC-B366-961099DDC88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9467" r="10265" b="-2"/>
          <a:stretch/>
        </p:blipFill>
        <p:spPr bwMode="auto">
          <a:xfrm>
            <a:off x="8129871" y="609601"/>
            <a:ext cx="3414427" cy="5638797"/>
          </a:xfrm>
          <a:prstGeom prst="rect">
            <a:avLst/>
          </a:prstGeom>
          <a:noFill/>
          <a:effectLst>
            <a:outerShdw blurRad="50800" dist="38100" dir="5400000" algn="t" rotWithShape="0">
              <a:prstClr val="black">
                <a:alpha val="43000"/>
              </a:prstClr>
            </a:outerShdw>
          </a:effectLst>
          <a:extLst>
            <a:ext uri="{909E8E84-426E-40DD-AFC4-6F175D3DCCD1}">
              <a14:hiddenFill xmlns:a14="http://schemas.microsoft.com/office/drawing/2010/main">
                <a:solidFill>
                  <a:srgbClr val="FFFFFF"/>
                </a:solidFill>
              </a14:hiddenFill>
            </a:ext>
          </a:extLst>
        </p:spPr>
      </p:pic>
      <p:sp>
        <p:nvSpPr>
          <p:cNvPr id="78" name="Rectangle 77">
            <a:extLst>
              <a:ext uri="{FF2B5EF4-FFF2-40B4-BE49-F238E27FC236}">
                <a16:creationId xmlns:a16="http://schemas.microsoft.com/office/drawing/2014/main" id="{809E3E1B-C8AD-46FD-8A76-75D5BBD77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93E86030-401D-4E4C-AB2F-3BB6F7EA86FE}"/>
              </a:ext>
            </a:extLst>
          </p:cNvPr>
          <p:cNvSpPr>
            <a:spLocks noGrp="1"/>
          </p:cNvSpPr>
          <p:nvPr>
            <p:ph idx="1"/>
          </p:nvPr>
        </p:nvSpPr>
        <p:spPr>
          <a:xfrm>
            <a:off x="476655" y="1407268"/>
            <a:ext cx="6994187" cy="4841129"/>
          </a:xfrm>
        </p:spPr>
        <p:txBody>
          <a:bodyPr>
            <a:normAutofit/>
          </a:bodyPr>
          <a:lstStyle/>
          <a:p>
            <a:r>
              <a:rPr lang="en-US" sz="2200" dirty="0">
                <a:latin typeface="Calibri" panose="020F0502020204030204" pitchFamily="34" charset="0"/>
                <a:cs typeface="Calibri" panose="020F0502020204030204" pitchFamily="34" charset="0"/>
              </a:rPr>
              <a:t>Any local education area (LEA) with a Title I, Part A allocation exceeding $500,000 is required by statute to set-aside at least 1% of its Title I, Part A allocation for parent and family engagement.</a:t>
            </a:r>
          </a:p>
          <a:p>
            <a:pPr lvl="1"/>
            <a:r>
              <a:rPr lang="en-US" sz="2200" dirty="0">
                <a:latin typeface="Calibri" panose="020F0502020204030204" pitchFamily="34" charset="0"/>
                <a:cs typeface="Calibri" panose="020F0502020204030204" pitchFamily="34" charset="0"/>
              </a:rPr>
              <a:t>Of that 1%, 10% may be reserved at the LEA for system-wide initiatives and administrative expenses related to parent and family engagement</a:t>
            </a:r>
          </a:p>
          <a:p>
            <a:pPr lvl="1"/>
            <a:r>
              <a:rPr lang="en-US" sz="2200" dirty="0">
                <a:latin typeface="Calibri" panose="020F0502020204030204" pitchFamily="34" charset="0"/>
                <a:cs typeface="Calibri" panose="020F0502020204030204" pitchFamily="34" charset="0"/>
              </a:rPr>
              <a:t>Of the 1%, 90% must be allocated to the Title I schools in the LEA to implement school-level parent and family engagement</a:t>
            </a:r>
          </a:p>
          <a:p>
            <a:pPr lvl="1"/>
            <a:r>
              <a:rPr lang="en-US" sz="2200" dirty="0">
                <a:latin typeface="Calibri" panose="020F0502020204030204" pitchFamily="34" charset="0"/>
                <a:cs typeface="Calibri" panose="020F0502020204030204" pitchFamily="34" charset="0"/>
              </a:rPr>
              <a:t>Title I, Part A parents have the right to be involved in the decisions regarding how these funds will be used for parent and family engagement activities </a:t>
            </a:r>
          </a:p>
          <a:p>
            <a:endParaRPr lang="en-US" dirty="0"/>
          </a:p>
        </p:txBody>
      </p:sp>
    </p:spTree>
    <p:extLst>
      <p:ext uri="{BB962C8B-B14F-4D97-AF65-F5344CB8AC3E}">
        <p14:creationId xmlns:p14="http://schemas.microsoft.com/office/powerpoint/2010/main" val="35750851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 name="Rectangle 56">
            <a:extLst>
              <a:ext uri="{FF2B5EF4-FFF2-40B4-BE49-F238E27FC236}">
                <a16:creationId xmlns:a16="http://schemas.microsoft.com/office/drawing/2014/main" id="{F747F1B4-B831-4277-8AB0-32767F7EB7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59" name="Freeform 7">
            <a:extLst>
              <a:ext uri="{FF2B5EF4-FFF2-40B4-BE49-F238E27FC236}">
                <a16:creationId xmlns:a16="http://schemas.microsoft.com/office/drawing/2014/main" id="{D80CFA21-AB7C-4BEB-9BFF-05764FBBF3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D513732B-653D-4337-BD0A-14022C11C5BC}"/>
              </a:ext>
            </a:extLst>
          </p:cNvPr>
          <p:cNvSpPr>
            <a:spLocks noGrp="1"/>
          </p:cNvSpPr>
          <p:nvPr>
            <p:ph type="title"/>
          </p:nvPr>
        </p:nvSpPr>
        <p:spPr>
          <a:xfrm>
            <a:off x="648930" y="629267"/>
            <a:ext cx="5307733" cy="1016654"/>
          </a:xfrm>
        </p:spPr>
        <p:txBody>
          <a:bodyPr>
            <a:normAutofit/>
          </a:bodyPr>
          <a:lstStyle/>
          <a:p>
            <a:r>
              <a:rPr lang="en-US" b="1" dirty="0">
                <a:solidFill>
                  <a:srgbClr val="EBEBEB"/>
                </a:solidFill>
                <a:latin typeface="Calibri" panose="020F0502020204030204" pitchFamily="34" charset="0"/>
                <a:cs typeface="Calibri" panose="020F0502020204030204" pitchFamily="34" charset="0"/>
              </a:rPr>
              <a:t>Parents Right-To-Know</a:t>
            </a:r>
          </a:p>
        </p:txBody>
      </p:sp>
      <p:sp>
        <p:nvSpPr>
          <p:cNvPr id="61" name="Rectangle 60">
            <a:extLst>
              <a:ext uri="{FF2B5EF4-FFF2-40B4-BE49-F238E27FC236}">
                <a16:creationId xmlns:a16="http://schemas.microsoft.com/office/drawing/2014/main" id="{12F7E335-851A-4CAE-B09F-E657819D46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3" name="Freeform: Shape 62">
            <a:extLst>
              <a:ext uri="{FF2B5EF4-FFF2-40B4-BE49-F238E27FC236}">
                <a16:creationId xmlns:a16="http://schemas.microsoft.com/office/drawing/2014/main" id="{10B541F0-7F6E-402E-84D8-CF96EACA5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8" cy="5095933"/>
          </a:xfrm>
          <a:custGeom>
            <a:avLst/>
            <a:gdLst>
              <a:gd name="connsiteX0" fmla="*/ 1 w 12192418"/>
              <a:gd name="connsiteY0" fmla="*/ 0 h 5095933"/>
              <a:gd name="connsiteX1" fmla="*/ 71932 w 12192418"/>
              <a:gd name="connsiteY1" fmla="*/ 12261 h 5095933"/>
              <a:gd name="connsiteX2" fmla="*/ 282849 w 12192418"/>
              <a:gd name="connsiteY2" fmla="*/ 48343 h 5095933"/>
              <a:gd name="connsiteX3" fmla="*/ 436464 w 12192418"/>
              <a:gd name="connsiteY3" fmla="*/ 73565 h 5095933"/>
              <a:gd name="connsiteX4" fmla="*/ 619339 w 12192418"/>
              <a:gd name="connsiteY4" fmla="*/ 100188 h 5095933"/>
              <a:gd name="connsiteX5" fmla="*/ 836351 w 12192418"/>
              <a:gd name="connsiteY5" fmla="*/ 132066 h 5095933"/>
              <a:gd name="connsiteX6" fmla="*/ 1076528 w 12192418"/>
              <a:gd name="connsiteY6" fmla="*/ 165696 h 5095933"/>
              <a:gd name="connsiteX7" fmla="*/ 1347184 w 12192418"/>
              <a:gd name="connsiteY7" fmla="*/ 201077 h 5095933"/>
              <a:gd name="connsiteX8" fmla="*/ 1642223 w 12192418"/>
              <a:gd name="connsiteY8" fmla="*/ 238560 h 5095933"/>
              <a:gd name="connsiteX9" fmla="*/ 1962864 w 12192418"/>
              <a:gd name="connsiteY9" fmla="*/ 276043 h 5095933"/>
              <a:gd name="connsiteX10" fmla="*/ 2304232 w 12192418"/>
              <a:gd name="connsiteY10" fmla="*/ 314227 h 5095933"/>
              <a:gd name="connsiteX11" fmla="*/ 2672421 w 12192418"/>
              <a:gd name="connsiteY11" fmla="*/ 349608 h 5095933"/>
              <a:gd name="connsiteX12" fmla="*/ 3057678 w 12192418"/>
              <a:gd name="connsiteY12" fmla="*/ 383588 h 5095933"/>
              <a:gd name="connsiteX13" fmla="*/ 3464881 w 12192418"/>
              <a:gd name="connsiteY13" fmla="*/ 414415 h 5095933"/>
              <a:gd name="connsiteX14" fmla="*/ 3889152 w 12192418"/>
              <a:gd name="connsiteY14" fmla="*/ 443841 h 5095933"/>
              <a:gd name="connsiteX15" fmla="*/ 4331710 w 12192418"/>
              <a:gd name="connsiteY15" fmla="*/ 471515 h 5095933"/>
              <a:gd name="connsiteX16" fmla="*/ 4558476 w 12192418"/>
              <a:gd name="connsiteY16" fmla="*/ 481324 h 5095933"/>
              <a:gd name="connsiteX17" fmla="*/ 4790118 w 12192418"/>
              <a:gd name="connsiteY17" fmla="*/ 492183 h 5095933"/>
              <a:gd name="connsiteX18" fmla="*/ 5025418 w 12192418"/>
              <a:gd name="connsiteY18" fmla="*/ 502342 h 5095933"/>
              <a:gd name="connsiteX19" fmla="*/ 5261937 w 12192418"/>
              <a:gd name="connsiteY19" fmla="*/ 508998 h 5095933"/>
              <a:gd name="connsiteX20" fmla="*/ 5503332 w 12192418"/>
              <a:gd name="connsiteY20" fmla="*/ 514953 h 5095933"/>
              <a:gd name="connsiteX21" fmla="*/ 5747167 w 12192418"/>
              <a:gd name="connsiteY21" fmla="*/ 521259 h 5095933"/>
              <a:gd name="connsiteX22" fmla="*/ 5995877 w 12192418"/>
              <a:gd name="connsiteY22" fmla="*/ 525463 h 5095933"/>
              <a:gd name="connsiteX23" fmla="*/ 6247026 w 12192418"/>
              <a:gd name="connsiteY23" fmla="*/ 525463 h 5095933"/>
              <a:gd name="connsiteX24" fmla="*/ 6500613 w 12192418"/>
              <a:gd name="connsiteY24" fmla="*/ 527565 h 5095933"/>
              <a:gd name="connsiteX25" fmla="*/ 6756639 w 12192418"/>
              <a:gd name="connsiteY25" fmla="*/ 525463 h 5095933"/>
              <a:gd name="connsiteX26" fmla="*/ 7016322 w 12192418"/>
              <a:gd name="connsiteY26" fmla="*/ 521259 h 5095933"/>
              <a:gd name="connsiteX27" fmla="*/ 7276005 w 12192418"/>
              <a:gd name="connsiteY27" fmla="*/ 517406 h 5095933"/>
              <a:gd name="connsiteX28" fmla="*/ 7539345 w 12192418"/>
              <a:gd name="connsiteY28" fmla="*/ 508998 h 5095933"/>
              <a:gd name="connsiteX29" fmla="*/ 7805124 w 12192418"/>
              <a:gd name="connsiteY29" fmla="*/ 500241 h 5095933"/>
              <a:gd name="connsiteX30" fmla="*/ 8070903 w 12192418"/>
              <a:gd name="connsiteY30" fmla="*/ 490082 h 5095933"/>
              <a:gd name="connsiteX31" fmla="*/ 8339121 w 12192418"/>
              <a:gd name="connsiteY31" fmla="*/ 475719 h 5095933"/>
              <a:gd name="connsiteX32" fmla="*/ 8609776 w 12192418"/>
              <a:gd name="connsiteY32" fmla="*/ 458554 h 5095933"/>
              <a:gd name="connsiteX33" fmla="*/ 8881651 w 12192418"/>
              <a:gd name="connsiteY33" fmla="*/ 442089 h 5095933"/>
              <a:gd name="connsiteX34" fmla="*/ 9153526 w 12192418"/>
              <a:gd name="connsiteY34" fmla="*/ 421071 h 5095933"/>
              <a:gd name="connsiteX35" fmla="*/ 9429058 w 12192418"/>
              <a:gd name="connsiteY35" fmla="*/ 395849 h 5095933"/>
              <a:gd name="connsiteX36" fmla="*/ 9700933 w 12192418"/>
              <a:gd name="connsiteY36" fmla="*/ 370626 h 5095933"/>
              <a:gd name="connsiteX37" fmla="*/ 9977684 w 12192418"/>
              <a:gd name="connsiteY37" fmla="*/ 341551 h 5095933"/>
              <a:gd name="connsiteX38" fmla="*/ 10255655 w 12192418"/>
              <a:gd name="connsiteY38" fmla="*/ 309673 h 5095933"/>
              <a:gd name="connsiteX39" fmla="*/ 10529968 w 12192418"/>
              <a:gd name="connsiteY39" fmla="*/ 276043 h 5095933"/>
              <a:gd name="connsiteX40" fmla="*/ 10807939 w 12192418"/>
              <a:gd name="connsiteY40" fmla="*/ 236809 h 5095933"/>
              <a:gd name="connsiteX41" fmla="*/ 11084690 w 12192418"/>
              <a:gd name="connsiteY41" fmla="*/ 194772 h 5095933"/>
              <a:gd name="connsiteX42" fmla="*/ 11362661 w 12192418"/>
              <a:gd name="connsiteY42" fmla="*/ 153085 h 5095933"/>
              <a:gd name="connsiteX43" fmla="*/ 11639412 w 12192418"/>
              <a:gd name="connsiteY43" fmla="*/ 104392 h 5095933"/>
              <a:gd name="connsiteX44" fmla="*/ 11914945 w 12192418"/>
              <a:gd name="connsiteY44" fmla="*/ 54648 h 5095933"/>
              <a:gd name="connsiteX45" fmla="*/ 12191696 w 12192418"/>
              <a:gd name="connsiteY45" fmla="*/ 2452 h 5095933"/>
              <a:gd name="connsiteX46" fmla="*/ 12191696 w 12192418"/>
              <a:gd name="connsiteY46" fmla="*/ 2109542 h 5095933"/>
              <a:gd name="connsiteX47" fmla="*/ 12191999 w 12192418"/>
              <a:gd name="connsiteY47" fmla="*/ 2109542 h 5095933"/>
              <a:gd name="connsiteX48" fmla="*/ 12191999 w 12192418"/>
              <a:gd name="connsiteY48" fmla="*/ 2802467 h 5095933"/>
              <a:gd name="connsiteX49" fmla="*/ 12192418 w 12192418"/>
              <a:gd name="connsiteY49" fmla="*/ 2802467 h 5095933"/>
              <a:gd name="connsiteX50" fmla="*/ 12192418 w 12192418"/>
              <a:gd name="connsiteY50" fmla="*/ 5095933 h 5095933"/>
              <a:gd name="connsiteX51" fmla="*/ 1 w 12192418"/>
              <a:gd name="connsiteY51" fmla="*/ 5095933 h 5095933"/>
              <a:gd name="connsiteX52" fmla="*/ 1 w 12192418"/>
              <a:gd name="connsiteY52" fmla="*/ 4074529 h 5095933"/>
              <a:gd name="connsiteX53" fmla="*/ 0 w 12192418"/>
              <a:gd name="connsiteY53" fmla="*/ 4074529 h 5095933"/>
              <a:gd name="connsiteX54" fmla="*/ 0 w 12192418"/>
              <a:gd name="connsiteY54" fmla="*/ 2109542 h 5095933"/>
              <a:gd name="connsiteX55" fmla="*/ 1 w 12192418"/>
              <a:gd name="connsiteY55" fmla="*/ 2109542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418" h="5095933">
                <a:moveTo>
                  <a:pt x="1" y="0"/>
                </a:moveTo>
                <a:lnTo>
                  <a:pt x="71932" y="12261"/>
                </a:lnTo>
                <a:lnTo>
                  <a:pt x="282849" y="48343"/>
                </a:lnTo>
                <a:lnTo>
                  <a:pt x="436464" y="73565"/>
                </a:lnTo>
                <a:lnTo>
                  <a:pt x="619339" y="100188"/>
                </a:lnTo>
                <a:lnTo>
                  <a:pt x="836351" y="132066"/>
                </a:lnTo>
                <a:lnTo>
                  <a:pt x="1076528" y="165696"/>
                </a:lnTo>
                <a:lnTo>
                  <a:pt x="1347184" y="201077"/>
                </a:lnTo>
                <a:lnTo>
                  <a:pt x="1642223" y="238560"/>
                </a:lnTo>
                <a:lnTo>
                  <a:pt x="1962864" y="276043"/>
                </a:lnTo>
                <a:lnTo>
                  <a:pt x="2304232" y="314227"/>
                </a:lnTo>
                <a:lnTo>
                  <a:pt x="2672421" y="349608"/>
                </a:lnTo>
                <a:lnTo>
                  <a:pt x="3057678" y="383588"/>
                </a:lnTo>
                <a:lnTo>
                  <a:pt x="3464881" y="414415"/>
                </a:lnTo>
                <a:lnTo>
                  <a:pt x="3889152" y="443841"/>
                </a:lnTo>
                <a:lnTo>
                  <a:pt x="4331710" y="471515"/>
                </a:lnTo>
                <a:lnTo>
                  <a:pt x="4558476" y="481324"/>
                </a:lnTo>
                <a:lnTo>
                  <a:pt x="4790118" y="492183"/>
                </a:lnTo>
                <a:lnTo>
                  <a:pt x="5025418" y="502342"/>
                </a:lnTo>
                <a:lnTo>
                  <a:pt x="5261937" y="508998"/>
                </a:lnTo>
                <a:lnTo>
                  <a:pt x="5503332" y="514953"/>
                </a:lnTo>
                <a:lnTo>
                  <a:pt x="5747167" y="521259"/>
                </a:lnTo>
                <a:lnTo>
                  <a:pt x="5995877" y="525463"/>
                </a:lnTo>
                <a:lnTo>
                  <a:pt x="6247026" y="525463"/>
                </a:lnTo>
                <a:lnTo>
                  <a:pt x="6500613" y="527565"/>
                </a:lnTo>
                <a:lnTo>
                  <a:pt x="6756639" y="525463"/>
                </a:lnTo>
                <a:lnTo>
                  <a:pt x="7016322" y="521259"/>
                </a:lnTo>
                <a:lnTo>
                  <a:pt x="7276005" y="517406"/>
                </a:lnTo>
                <a:lnTo>
                  <a:pt x="7539345" y="508998"/>
                </a:lnTo>
                <a:lnTo>
                  <a:pt x="7805124" y="500241"/>
                </a:lnTo>
                <a:lnTo>
                  <a:pt x="8070903" y="490082"/>
                </a:lnTo>
                <a:lnTo>
                  <a:pt x="8339121" y="475719"/>
                </a:lnTo>
                <a:lnTo>
                  <a:pt x="8609776" y="458554"/>
                </a:lnTo>
                <a:lnTo>
                  <a:pt x="8881651" y="442089"/>
                </a:lnTo>
                <a:lnTo>
                  <a:pt x="9153526" y="421071"/>
                </a:lnTo>
                <a:lnTo>
                  <a:pt x="9429058" y="395849"/>
                </a:lnTo>
                <a:lnTo>
                  <a:pt x="9700933" y="370626"/>
                </a:lnTo>
                <a:lnTo>
                  <a:pt x="9977684" y="341551"/>
                </a:lnTo>
                <a:lnTo>
                  <a:pt x="10255655" y="309673"/>
                </a:lnTo>
                <a:lnTo>
                  <a:pt x="10529968" y="276043"/>
                </a:lnTo>
                <a:lnTo>
                  <a:pt x="10807939" y="236809"/>
                </a:lnTo>
                <a:lnTo>
                  <a:pt x="11084690" y="194772"/>
                </a:lnTo>
                <a:lnTo>
                  <a:pt x="11362661" y="153085"/>
                </a:lnTo>
                <a:lnTo>
                  <a:pt x="11639412" y="104392"/>
                </a:lnTo>
                <a:lnTo>
                  <a:pt x="11914945" y="54648"/>
                </a:lnTo>
                <a:lnTo>
                  <a:pt x="12191696" y="2452"/>
                </a:lnTo>
                <a:lnTo>
                  <a:pt x="12191696" y="2109542"/>
                </a:lnTo>
                <a:lnTo>
                  <a:pt x="12191999" y="2109542"/>
                </a:lnTo>
                <a:lnTo>
                  <a:pt x="12191999" y="2802467"/>
                </a:lnTo>
                <a:lnTo>
                  <a:pt x="12192418" y="2802467"/>
                </a:lnTo>
                <a:lnTo>
                  <a:pt x="12192418" y="5095933"/>
                </a:lnTo>
                <a:lnTo>
                  <a:pt x="1" y="5095933"/>
                </a:lnTo>
                <a:lnTo>
                  <a:pt x="1" y="4074529"/>
                </a:lnTo>
                <a:lnTo>
                  <a:pt x="0" y="4074529"/>
                </a:lnTo>
                <a:lnTo>
                  <a:pt x="0" y="2109542"/>
                </a:lnTo>
                <a:lnTo>
                  <a:pt x="1" y="2109542"/>
                </a:lnTo>
                <a:close/>
              </a:path>
            </a:pathLst>
          </a:custGeom>
          <a:solidFill>
            <a:schemeClr val="bg1"/>
          </a:solidFill>
          <a:ln>
            <a:noFill/>
          </a:ln>
        </p:spPr>
      </p:sp>
      <p:sp>
        <p:nvSpPr>
          <p:cNvPr id="4" name="Content Placeholder 3">
            <a:extLst>
              <a:ext uri="{FF2B5EF4-FFF2-40B4-BE49-F238E27FC236}">
                <a16:creationId xmlns:a16="http://schemas.microsoft.com/office/drawing/2014/main" id="{3D877069-C407-452F-BEDB-4176BE8B20FB}"/>
              </a:ext>
            </a:extLst>
          </p:cNvPr>
          <p:cNvSpPr>
            <a:spLocks noGrp="1"/>
          </p:cNvSpPr>
          <p:nvPr>
            <p:ph idx="1"/>
          </p:nvPr>
        </p:nvSpPr>
        <p:spPr>
          <a:xfrm>
            <a:off x="326570" y="2474340"/>
            <a:ext cx="11538857" cy="4195481"/>
          </a:xfrm>
        </p:spPr>
        <p:txBody>
          <a:bodyPr>
            <a:normAutofit lnSpcReduction="10000"/>
          </a:bodyPr>
          <a:lstStyle/>
          <a:p>
            <a:r>
              <a:rPr lang="en-US" sz="2500" dirty="0">
                <a:latin typeface="Calibri" panose="020F0502020204030204" pitchFamily="34" charset="0"/>
                <a:cs typeface="Calibri" panose="020F0502020204030204" pitchFamily="34" charset="0"/>
              </a:rPr>
              <a:t>At the beginning of each school year, a local educational agency that receives funds, shall notify parents of each student that they may request information regarding the professional qualifications of the student’s classroom teacher(s) including (at minimum):</a:t>
            </a:r>
          </a:p>
          <a:p>
            <a:pPr lvl="1">
              <a:buClr>
                <a:schemeClr val="tx1"/>
              </a:buClr>
            </a:pPr>
            <a:r>
              <a:rPr lang="en-US" sz="2500" dirty="0">
                <a:latin typeface="Calibri" panose="020F0502020204030204" pitchFamily="34" charset="0"/>
                <a:cs typeface="Calibri" panose="020F0502020204030204" pitchFamily="34" charset="0"/>
              </a:rPr>
              <a:t>If the teacher has met State qualifications and licensing for the grade level/subject area</a:t>
            </a:r>
          </a:p>
          <a:p>
            <a:pPr lvl="1">
              <a:buClr>
                <a:schemeClr val="tx1"/>
              </a:buClr>
            </a:pPr>
            <a:r>
              <a:rPr lang="en-US" sz="2500" dirty="0">
                <a:latin typeface="Calibri" panose="020F0502020204030204" pitchFamily="34" charset="0"/>
                <a:cs typeface="Calibri" panose="020F0502020204030204" pitchFamily="34" charset="0"/>
              </a:rPr>
              <a:t>If the teacher is under an emergency or other provisional status that has been waived</a:t>
            </a:r>
          </a:p>
          <a:p>
            <a:pPr lvl="1">
              <a:buClr>
                <a:schemeClr val="tx1"/>
              </a:buClr>
            </a:pPr>
            <a:r>
              <a:rPr lang="en-US" sz="2500" dirty="0">
                <a:latin typeface="Calibri" panose="020F0502020204030204" pitchFamily="34" charset="0"/>
                <a:cs typeface="Calibri" panose="020F0502020204030204" pitchFamily="34" charset="0"/>
              </a:rPr>
              <a:t>If the child is provided services by paraprofessionals and their qualifications</a:t>
            </a:r>
          </a:p>
          <a:p>
            <a:pPr marL="914400" lvl="2" indent="0">
              <a:buClr>
                <a:schemeClr val="tx1"/>
              </a:buClr>
              <a:buNone/>
            </a:pPr>
            <a:r>
              <a:rPr lang="en-US" sz="2200" dirty="0">
                <a:latin typeface="Calibri" panose="020F0502020204030204" pitchFamily="34" charset="0"/>
                <a:cs typeface="Calibri" panose="020F0502020204030204" pitchFamily="34" charset="0"/>
              </a:rPr>
              <a:t>				             </a:t>
            </a:r>
            <a:r>
              <a:rPr lang="en-US" sz="2400" dirty="0">
                <a:solidFill>
                  <a:srgbClr val="FFFFFF"/>
                </a:solidFill>
                <a:latin typeface="Calibri" panose="020F0502020204030204" pitchFamily="34" charset="0"/>
                <a:cs typeface="Calibri" panose="020F0502020204030204" pitchFamily="34" charset="0"/>
              </a:rPr>
              <a:t> </a:t>
            </a:r>
            <a:r>
              <a:rPr lang="en-US" sz="1800" dirty="0">
                <a:latin typeface="Calibri" panose="020F0502020204030204" pitchFamily="34" charset="0"/>
                <a:cs typeface="Calibri" panose="020F0502020204030204" pitchFamily="34" charset="0"/>
              </a:rPr>
              <a:t>Section 1 Section 1112 (e) (1) (A)</a:t>
            </a:r>
            <a:r>
              <a:rPr lang="en-US" sz="1800" dirty="0">
                <a:solidFill>
                  <a:srgbClr val="FFFFFF"/>
                </a:solidFill>
                <a:latin typeface="Calibri" panose="020F0502020204030204" pitchFamily="34" charset="0"/>
                <a:cs typeface="Calibri" panose="020F0502020204030204" pitchFamily="34" charset="0"/>
              </a:rPr>
              <a:t>) </a:t>
            </a:r>
            <a:r>
              <a:rPr lang="en-US" sz="2400" dirty="0">
                <a:solidFill>
                  <a:srgbClr val="FFFFFF"/>
                </a:solidFill>
                <a:latin typeface="Calibri" panose="020F0502020204030204" pitchFamily="34" charset="0"/>
                <a:cs typeface="Calibri" panose="020F0502020204030204" pitchFamily="34" charset="0"/>
              </a:rPr>
              <a:t>(B)</a:t>
            </a:r>
            <a:endParaRPr lang="en-US" sz="2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89852327"/>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2" name="Rectangle 191">
            <a:extLst>
              <a:ext uri="{FF2B5EF4-FFF2-40B4-BE49-F238E27FC236}">
                <a16:creationId xmlns:a16="http://schemas.microsoft.com/office/drawing/2014/main" id="{61515115-95FB-41E0-86F3-8744438C09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1C2247-C66C-48F0-A5CD-F6EA090E22A4}"/>
              </a:ext>
            </a:extLst>
          </p:cNvPr>
          <p:cNvSpPr>
            <a:spLocks noGrp="1"/>
          </p:cNvSpPr>
          <p:nvPr>
            <p:ph type="title"/>
          </p:nvPr>
        </p:nvSpPr>
        <p:spPr>
          <a:xfrm>
            <a:off x="1063752" y="436236"/>
            <a:ext cx="4659086" cy="1418584"/>
          </a:xfrm>
        </p:spPr>
        <p:txBody>
          <a:bodyPr>
            <a:normAutofit fontScale="90000"/>
          </a:bodyPr>
          <a:lstStyle/>
          <a:p>
            <a:pPr algn="ctr"/>
            <a:r>
              <a:rPr lang="en-US" sz="3600" b="1" dirty="0">
                <a:solidFill>
                  <a:srgbClr val="EBEBEB"/>
                </a:solidFill>
                <a:latin typeface="Calibri" panose="020F0502020204030204" pitchFamily="34" charset="0"/>
                <a:cs typeface="Calibri" panose="020F0502020204030204" pitchFamily="34" charset="0"/>
              </a:rPr>
              <a:t>Additional Information </a:t>
            </a:r>
            <a:br>
              <a:rPr lang="en-US" sz="3600" b="1" dirty="0">
                <a:solidFill>
                  <a:srgbClr val="EBEBEB"/>
                </a:solidFill>
                <a:latin typeface="Calibri" panose="020F0502020204030204" pitchFamily="34" charset="0"/>
                <a:cs typeface="Calibri" panose="020F0502020204030204" pitchFamily="34" charset="0"/>
              </a:rPr>
            </a:br>
            <a:r>
              <a:rPr lang="en-US" sz="3600" b="1" dirty="0">
                <a:solidFill>
                  <a:srgbClr val="EBEBEB"/>
                </a:solidFill>
                <a:latin typeface="Calibri" panose="020F0502020204030204" pitchFamily="34" charset="0"/>
                <a:cs typeface="Calibri" panose="020F0502020204030204" pitchFamily="34" charset="0"/>
              </a:rPr>
              <a:t>Schools </a:t>
            </a:r>
            <a:r>
              <a:rPr lang="en-US" sz="3600" b="1" u="sng" dirty="0">
                <a:solidFill>
                  <a:srgbClr val="EBEBEB"/>
                </a:solidFill>
                <a:latin typeface="Calibri" panose="020F0502020204030204" pitchFamily="34" charset="0"/>
                <a:cs typeface="Calibri" panose="020F0502020204030204" pitchFamily="34" charset="0"/>
              </a:rPr>
              <a:t>Shall</a:t>
            </a:r>
            <a:r>
              <a:rPr lang="en-US" sz="3600" b="1" dirty="0">
                <a:solidFill>
                  <a:srgbClr val="EBEBEB"/>
                </a:solidFill>
                <a:latin typeface="Calibri" panose="020F0502020204030204" pitchFamily="34" charset="0"/>
                <a:cs typeface="Calibri" panose="020F0502020204030204" pitchFamily="34" charset="0"/>
              </a:rPr>
              <a:t> Provide</a:t>
            </a:r>
            <a:br>
              <a:rPr lang="en-US" sz="3200" b="1" dirty="0">
                <a:solidFill>
                  <a:srgbClr val="EBEBEB"/>
                </a:solidFill>
                <a:latin typeface="Calibri" panose="020F0502020204030204" pitchFamily="34" charset="0"/>
                <a:cs typeface="Calibri" panose="020F0502020204030204" pitchFamily="34" charset="0"/>
              </a:rPr>
            </a:br>
            <a:br>
              <a:rPr lang="en-US" sz="3200" b="1" dirty="0">
                <a:solidFill>
                  <a:srgbClr val="EBEBEB"/>
                </a:solidFill>
                <a:latin typeface="Calibri" panose="020F0502020204030204" pitchFamily="34" charset="0"/>
                <a:cs typeface="Calibri" panose="020F0502020204030204" pitchFamily="34" charset="0"/>
              </a:rPr>
            </a:br>
            <a:endParaRPr lang="en-US" sz="3200" b="1" dirty="0">
              <a:solidFill>
                <a:srgbClr val="EBEBEB"/>
              </a:solidFill>
              <a:latin typeface="Calibri" panose="020F0502020204030204" pitchFamily="34" charset="0"/>
              <a:cs typeface="Calibri" panose="020F0502020204030204" pitchFamily="34" charset="0"/>
            </a:endParaRPr>
          </a:p>
        </p:txBody>
      </p:sp>
      <p:sp>
        <p:nvSpPr>
          <p:cNvPr id="193" name="Freeform 31">
            <a:extLst>
              <a:ext uri="{FF2B5EF4-FFF2-40B4-BE49-F238E27FC236}">
                <a16:creationId xmlns:a16="http://schemas.microsoft.com/office/drawing/2014/main" id="{8222A33F-BE2D-4D69-92A0-5DF8B17BAA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49843"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solidFill>
                <a:srgbClr val="FFFFFF"/>
              </a:solidFill>
            </a:endParaRPr>
          </a:p>
        </p:txBody>
      </p:sp>
      <p:sp useBgFill="1">
        <p:nvSpPr>
          <p:cNvPr id="194" name="Freeform: Shape 193">
            <a:extLst>
              <a:ext uri="{FF2B5EF4-FFF2-40B4-BE49-F238E27FC236}">
                <a16:creationId xmlns:a16="http://schemas.microsoft.com/office/drawing/2014/main" id="{CE1C74D0-9609-468A-9597-5D87C8A42B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998731" y="664312"/>
            <a:ext cx="6858001" cy="5529377"/>
          </a:xfrm>
          <a:custGeom>
            <a:avLst/>
            <a:gdLst>
              <a:gd name="connsiteX0" fmla="*/ 6858001 w 6858001"/>
              <a:gd name="connsiteY0" fmla="*/ 1177 h 5529377"/>
              <a:gd name="connsiteX1" fmla="*/ 6858001 w 6858001"/>
              <a:gd name="connsiteY1" fmla="*/ 1344715 h 5529377"/>
              <a:gd name="connsiteX2" fmla="*/ 6858000 w 6858001"/>
              <a:gd name="connsiteY2" fmla="*/ 1344715 h 5529377"/>
              <a:gd name="connsiteX3" fmla="*/ 6858000 w 6858001"/>
              <a:gd name="connsiteY3" fmla="*/ 5529377 h 5529377"/>
              <a:gd name="connsiteX4" fmla="*/ 0 w 6858001"/>
              <a:gd name="connsiteY4" fmla="*/ 5529376 h 5529377"/>
              <a:gd name="connsiteX5" fmla="*/ 0 w 6858001"/>
              <a:gd name="connsiteY5" fmla="*/ 891096 h 5529377"/>
              <a:gd name="connsiteX6" fmla="*/ 1 w 6858001"/>
              <a:gd name="connsiteY6" fmla="*/ 891096 h 5529377"/>
              <a:gd name="connsiteX7" fmla="*/ 1 w 6858001"/>
              <a:gd name="connsiteY7" fmla="*/ 0 h 5529377"/>
              <a:gd name="connsiteX8" fmla="*/ 40463 w 6858001"/>
              <a:gd name="connsiteY8" fmla="*/ 5883 h 5529377"/>
              <a:gd name="connsiteX9" fmla="*/ 159107 w 6858001"/>
              <a:gd name="connsiteY9" fmla="*/ 23196 h 5529377"/>
              <a:gd name="connsiteX10" fmla="*/ 245518 w 6858001"/>
              <a:gd name="connsiteY10" fmla="*/ 35299 h 5529377"/>
              <a:gd name="connsiteX11" fmla="*/ 348388 w 6858001"/>
              <a:gd name="connsiteY11" fmla="*/ 48073 h 5529377"/>
              <a:gd name="connsiteX12" fmla="*/ 470460 w 6858001"/>
              <a:gd name="connsiteY12" fmla="*/ 63369 h 5529377"/>
              <a:gd name="connsiteX13" fmla="*/ 605563 w 6858001"/>
              <a:gd name="connsiteY13" fmla="*/ 79506 h 5529377"/>
              <a:gd name="connsiteX14" fmla="*/ 757810 w 6858001"/>
              <a:gd name="connsiteY14" fmla="*/ 96483 h 5529377"/>
              <a:gd name="connsiteX15" fmla="*/ 923774 w 6858001"/>
              <a:gd name="connsiteY15" fmla="*/ 114469 h 5529377"/>
              <a:gd name="connsiteX16" fmla="*/ 1104139 w 6858001"/>
              <a:gd name="connsiteY16" fmla="*/ 132454 h 5529377"/>
              <a:gd name="connsiteX17" fmla="*/ 1296163 w 6858001"/>
              <a:gd name="connsiteY17" fmla="*/ 150776 h 5529377"/>
              <a:gd name="connsiteX18" fmla="*/ 1503275 w 6858001"/>
              <a:gd name="connsiteY18" fmla="*/ 167753 h 5529377"/>
              <a:gd name="connsiteX19" fmla="*/ 1719988 w 6858001"/>
              <a:gd name="connsiteY19" fmla="*/ 184058 h 5529377"/>
              <a:gd name="connsiteX20" fmla="*/ 1949045 w 6858001"/>
              <a:gd name="connsiteY20" fmla="*/ 198849 h 5529377"/>
              <a:gd name="connsiteX21" fmla="*/ 2187703 w 6858001"/>
              <a:gd name="connsiteY21" fmla="*/ 212969 h 5529377"/>
              <a:gd name="connsiteX22" fmla="*/ 2436649 w 6858001"/>
              <a:gd name="connsiteY22" fmla="*/ 226248 h 5529377"/>
              <a:gd name="connsiteX23" fmla="*/ 2564208 w 6858001"/>
              <a:gd name="connsiteY23" fmla="*/ 230955 h 5529377"/>
              <a:gd name="connsiteX24" fmla="*/ 2694509 w 6858001"/>
              <a:gd name="connsiteY24" fmla="*/ 236165 h 5529377"/>
              <a:gd name="connsiteX25" fmla="*/ 2826868 w 6858001"/>
              <a:gd name="connsiteY25" fmla="*/ 241040 h 5529377"/>
              <a:gd name="connsiteX26" fmla="*/ 2959914 w 6858001"/>
              <a:gd name="connsiteY26" fmla="*/ 244234 h 5529377"/>
              <a:gd name="connsiteX27" fmla="*/ 3095702 w 6858001"/>
              <a:gd name="connsiteY27" fmla="*/ 247091 h 5529377"/>
              <a:gd name="connsiteX28" fmla="*/ 3232862 w 6858001"/>
              <a:gd name="connsiteY28" fmla="*/ 250117 h 5529377"/>
              <a:gd name="connsiteX29" fmla="*/ 3372765 w 6858001"/>
              <a:gd name="connsiteY29" fmla="*/ 252134 h 5529377"/>
              <a:gd name="connsiteX30" fmla="*/ 3514040 w 6858001"/>
              <a:gd name="connsiteY30" fmla="*/ 252134 h 5529377"/>
              <a:gd name="connsiteX31" fmla="*/ 3656686 w 6858001"/>
              <a:gd name="connsiteY31" fmla="*/ 253142 h 5529377"/>
              <a:gd name="connsiteX32" fmla="*/ 3800704 w 6858001"/>
              <a:gd name="connsiteY32" fmla="*/ 252134 h 5529377"/>
              <a:gd name="connsiteX33" fmla="*/ 3946780 w 6858001"/>
              <a:gd name="connsiteY33" fmla="*/ 250117 h 5529377"/>
              <a:gd name="connsiteX34" fmla="*/ 4092855 w 6858001"/>
              <a:gd name="connsiteY34" fmla="*/ 248268 h 5529377"/>
              <a:gd name="connsiteX35" fmla="*/ 4240988 w 6858001"/>
              <a:gd name="connsiteY35" fmla="*/ 244234 h 5529377"/>
              <a:gd name="connsiteX36" fmla="*/ 4390492 w 6858001"/>
              <a:gd name="connsiteY36" fmla="*/ 240032 h 5529377"/>
              <a:gd name="connsiteX37" fmla="*/ 4539997 w 6858001"/>
              <a:gd name="connsiteY37" fmla="*/ 235157 h 5529377"/>
              <a:gd name="connsiteX38" fmla="*/ 4690873 w 6858001"/>
              <a:gd name="connsiteY38" fmla="*/ 228266 h 5529377"/>
              <a:gd name="connsiteX39" fmla="*/ 4843120 w 6858001"/>
              <a:gd name="connsiteY39" fmla="*/ 220029 h 5529377"/>
              <a:gd name="connsiteX40" fmla="*/ 4996054 w 6858001"/>
              <a:gd name="connsiteY40" fmla="*/ 212129 h 5529377"/>
              <a:gd name="connsiteX41" fmla="*/ 5148987 w 6858001"/>
              <a:gd name="connsiteY41" fmla="*/ 202044 h 5529377"/>
              <a:gd name="connsiteX42" fmla="*/ 5303978 w 6858001"/>
              <a:gd name="connsiteY42" fmla="*/ 189941 h 5529377"/>
              <a:gd name="connsiteX43" fmla="*/ 5456911 w 6858001"/>
              <a:gd name="connsiteY43" fmla="*/ 177839 h 5529377"/>
              <a:gd name="connsiteX44" fmla="*/ 5612588 w 6858001"/>
              <a:gd name="connsiteY44" fmla="*/ 163887 h 5529377"/>
              <a:gd name="connsiteX45" fmla="*/ 5768950 w 6858001"/>
              <a:gd name="connsiteY45" fmla="*/ 148591 h 5529377"/>
              <a:gd name="connsiteX46" fmla="*/ 5923255 w 6858001"/>
              <a:gd name="connsiteY46" fmla="*/ 132455 h 5529377"/>
              <a:gd name="connsiteX47" fmla="*/ 6079618 w 6858001"/>
              <a:gd name="connsiteY47" fmla="*/ 113629 h 5529377"/>
              <a:gd name="connsiteX48" fmla="*/ 6235294 w 6858001"/>
              <a:gd name="connsiteY48" fmla="*/ 93458 h 5529377"/>
              <a:gd name="connsiteX49" fmla="*/ 6391657 w 6858001"/>
              <a:gd name="connsiteY49" fmla="*/ 73455 h 5529377"/>
              <a:gd name="connsiteX50" fmla="*/ 6547333 w 6858001"/>
              <a:gd name="connsiteY50" fmla="*/ 50091 h 5529377"/>
              <a:gd name="connsiteX51" fmla="*/ 6702324 w 6858001"/>
              <a:gd name="connsiteY51" fmla="*/ 26222 h 5529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5529377">
                <a:moveTo>
                  <a:pt x="6858001" y="1177"/>
                </a:moveTo>
                <a:lnTo>
                  <a:pt x="6858001" y="1344715"/>
                </a:lnTo>
                <a:lnTo>
                  <a:pt x="6858000" y="1344715"/>
                </a:lnTo>
                <a:lnTo>
                  <a:pt x="6858000" y="5529377"/>
                </a:lnTo>
                <a:lnTo>
                  <a:pt x="0" y="5529376"/>
                </a:lnTo>
                <a:lnTo>
                  <a:pt x="0" y="891096"/>
                </a:lnTo>
                <a:lnTo>
                  <a:pt x="1" y="891096"/>
                </a:lnTo>
                <a:lnTo>
                  <a:pt x="1" y="0"/>
                </a:lnTo>
                <a:lnTo>
                  <a:pt x="40463" y="5883"/>
                </a:lnTo>
                <a:lnTo>
                  <a:pt x="159107" y="23196"/>
                </a:lnTo>
                <a:lnTo>
                  <a:pt x="245518" y="35299"/>
                </a:lnTo>
                <a:lnTo>
                  <a:pt x="348388" y="48073"/>
                </a:lnTo>
                <a:lnTo>
                  <a:pt x="470460" y="63369"/>
                </a:lnTo>
                <a:lnTo>
                  <a:pt x="605563" y="79506"/>
                </a:lnTo>
                <a:lnTo>
                  <a:pt x="757810" y="96483"/>
                </a:lnTo>
                <a:lnTo>
                  <a:pt x="923774" y="114469"/>
                </a:lnTo>
                <a:lnTo>
                  <a:pt x="1104139" y="132454"/>
                </a:lnTo>
                <a:lnTo>
                  <a:pt x="1296163" y="150776"/>
                </a:lnTo>
                <a:lnTo>
                  <a:pt x="1503275" y="167753"/>
                </a:lnTo>
                <a:lnTo>
                  <a:pt x="1719988" y="184058"/>
                </a:lnTo>
                <a:lnTo>
                  <a:pt x="1949045" y="198849"/>
                </a:lnTo>
                <a:lnTo>
                  <a:pt x="2187703" y="212969"/>
                </a:lnTo>
                <a:lnTo>
                  <a:pt x="2436649" y="226248"/>
                </a:lnTo>
                <a:lnTo>
                  <a:pt x="2564208" y="230955"/>
                </a:lnTo>
                <a:lnTo>
                  <a:pt x="2694509" y="236165"/>
                </a:lnTo>
                <a:lnTo>
                  <a:pt x="2826868" y="241040"/>
                </a:lnTo>
                <a:lnTo>
                  <a:pt x="2959914" y="244234"/>
                </a:lnTo>
                <a:lnTo>
                  <a:pt x="3095702" y="247091"/>
                </a:lnTo>
                <a:lnTo>
                  <a:pt x="3232862" y="250117"/>
                </a:lnTo>
                <a:lnTo>
                  <a:pt x="3372765" y="252134"/>
                </a:lnTo>
                <a:lnTo>
                  <a:pt x="3514040" y="252134"/>
                </a:lnTo>
                <a:lnTo>
                  <a:pt x="3656686" y="253142"/>
                </a:lnTo>
                <a:lnTo>
                  <a:pt x="3800704" y="252134"/>
                </a:lnTo>
                <a:lnTo>
                  <a:pt x="3946780" y="250117"/>
                </a:lnTo>
                <a:lnTo>
                  <a:pt x="4092855"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ln>
            <a:noFill/>
          </a:ln>
        </p:spPr>
      </p:sp>
      <p:pic>
        <p:nvPicPr>
          <p:cNvPr id="3074" name="Picture 2" descr="Parents Right to Know - Buncombe County Schools">
            <a:extLst>
              <a:ext uri="{FF2B5EF4-FFF2-40B4-BE49-F238E27FC236}">
                <a16:creationId xmlns:a16="http://schemas.microsoft.com/office/drawing/2014/main" id="{00EB56E5-B4D7-452B-9F0F-CF38CDE457B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610588" y="1854820"/>
            <a:ext cx="3980139" cy="3132616"/>
          </a:xfrm>
          <a:prstGeom prst="rect">
            <a:avLst/>
          </a:prstGeom>
          <a:noFill/>
          <a:effectLst/>
          <a:extLst>
            <a:ext uri="{909E8E84-426E-40DD-AFC4-6F175D3DCCD1}">
              <a14:hiddenFill xmlns:a14="http://schemas.microsoft.com/office/drawing/2010/main">
                <a:solidFill>
                  <a:srgbClr val="FFFFFF"/>
                </a:solidFill>
              </a14:hiddenFill>
            </a:ext>
          </a:extLst>
        </p:spPr>
      </p:pic>
      <p:sp>
        <p:nvSpPr>
          <p:cNvPr id="195" name="Rectangle 194">
            <a:extLst>
              <a:ext uri="{FF2B5EF4-FFF2-40B4-BE49-F238E27FC236}">
                <a16:creationId xmlns:a16="http://schemas.microsoft.com/office/drawing/2014/main" id="{C137128D-E594-4905-9F76-E385F0831D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5D1EAB5E-B62E-431F-A0E4-0E12303AD0D7}"/>
              </a:ext>
            </a:extLst>
          </p:cNvPr>
          <p:cNvSpPr>
            <a:spLocks noGrp="1"/>
          </p:cNvSpPr>
          <p:nvPr>
            <p:ph idx="1"/>
          </p:nvPr>
        </p:nvSpPr>
        <p:spPr>
          <a:xfrm>
            <a:off x="407355" y="1618696"/>
            <a:ext cx="5848333" cy="4525503"/>
          </a:xfrm>
        </p:spPr>
        <p:txBody>
          <a:bodyPr>
            <a:normAutofit/>
          </a:bodyPr>
          <a:lstStyle/>
          <a:p>
            <a:endParaRPr lang="en-US" dirty="0">
              <a:solidFill>
                <a:srgbClr val="FFFFFF"/>
              </a:solidFill>
              <a:latin typeface="Calibri" panose="020F0502020204030204" pitchFamily="34" charset="0"/>
              <a:cs typeface="Calibri" panose="020F0502020204030204" pitchFamily="34" charset="0"/>
            </a:endParaRPr>
          </a:p>
          <a:p>
            <a:r>
              <a:rPr lang="en-US" sz="2200" dirty="0">
                <a:solidFill>
                  <a:srgbClr val="FFFFFF"/>
                </a:solidFill>
                <a:latin typeface="Calibri" panose="020F0502020204030204" pitchFamily="34" charset="0"/>
                <a:cs typeface="Calibri" panose="020F0502020204030204" pitchFamily="34" charset="0"/>
              </a:rPr>
              <a:t>Information on the level of achievement and academic growth of the student on State academic assessments.</a:t>
            </a:r>
          </a:p>
          <a:p>
            <a:r>
              <a:rPr lang="en-US" sz="2200" dirty="0">
                <a:solidFill>
                  <a:srgbClr val="FFFFFF"/>
                </a:solidFill>
                <a:latin typeface="Calibri" panose="020F0502020204030204" pitchFamily="34" charset="0"/>
                <a:cs typeface="Calibri" panose="020F0502020204030204" pitchFamily="34" charset="0"/>
              </a:rPr>
              <a:t>Timely notice that the student has been assigned, or has been taught for 4 or more consecutive weeks by, a teacher who does not meet applicable State certification requirements at the grade level and subject area in which the teacher has been assigned, </a:t>
            </a:r>
          </a:p>
          <a:p>
            <a:pPr marL="1371600" lvl="3" indent="0">
              <a:buNone/>
            </a:pPr>
            <a:r>
              <a:rPr lang="en-US" sz="1600" dirty="0">
                <a:solidFill>
                  <a:srgbClr val="FFFFFF"/>
                </a:solidFill>
                <a:latin typeface="Calibri" panose="020F0502020204030204" pitchFamily="34" charset="0"/>
                <a:cs typeface="Calibri" panose="020F0502020204030204" pitchFamily="34" charset="0"/>
              </a:rPr>
              <a:t>        Section 1112 (e) (1) (B)</a:t>
            </a:r>
          </a:p>
          <a:p>
            <a:endParaRPr lang="en-US" sz="2800" dirty="0">
              <a:solidFill>
                <a:srgbClr val="FFFFFF"/>
              </a:solidFill>
              <a:latin typeface="Calibri" panose="020F0502020204030204" pitchFamily="34" charset="0"/>
              <a:cs typeface="Calibri" panose="020F0502020204030204" pitchFamily="34" charset="0"/>
            </a:endParaRPr>
          </a:p>
          <a:p>
            <a:endParaRPr lang="en-US" dirty="0">
              <a:solidFill>
                <a:srgbClr val="FFFFFF"/>
              </a:solidFill>
            </a:endParaRPr>
          </a:p>
        </p:txBody>
      </p:sp>
    </p:spTree>
    <p:extLst>
      <p:ext uri="{BB962C8B-B14F-4D97-AF65-F5344CB8AC3E}">
        <p14:creationId xmlns:p14="http://schemas.microsoft.com/office/powerpoint/2010/main" val="40500299"/>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EE4E366E-272A-409E-840F-9A6A64A9E3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A721560C-E4AB-4287-A29C-3F6916794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5" name="Freeform 7">
            <a:extLst>
              <a:ext uri="{FF2B5EF4-FFF2-40B4-BE49-F238E27FC236}">
                <a16:creationId xmlns:a16="http://schemas.microsoft.com/office/drawing/2014/main" id="{DF6CFF07-D953-4F9C-9A0E-E0A6AACB61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A9561103-5C20-44DC-A2AD-1F55ACC4578F}"/>
              </a:ext>
            </a:extLst>
          </p:cNvPr>
          <p:cNvSpPr>
            <a:spLocks noGrp="1"/>
          </p:cNvSpPr>
          <p:nvPr>
            <p:ph type="title"/>
          </p:nvPr>
        </p:nvSpPr>
        <p:spPr>
          <a:xfrm>
            <a:off x="648930" y="629267"/>
            <a:ext cx="9252154" cy="1016654"/>
          </a:xfrm>
        </p:spPr>
        <p:txBody>
          <a:bodyPr>
            <a:normAutofit/>
          </a:bodyPr>
          <a:lstStyle/>
          <a:p>
            <a:r>
              <a:rPr lang="en-US" sz="4800" b="1" dirty="0">
                <a:solidFill>
                  <a:srgbClr val="EBEBEB"/>
                </a:solidFill>
                <a:latin typeface="Calibri" panose="020F0502020204030204" pitchFamily="34" charset="0"/>
                <a:cs typeface="Calibri" panose="020F0502020204030204" pitchFamily="34" charset="0"/>
              </a:rPr>
              <a:t>Who to Contact</a:t>
            </a:r>
          </a:p>
        </p:txBody>
      </p:sp>
      <p:sp useBgFill="1">
        <p:nvSpPr>
          <p:cNvPr id="77" name="Freeform: Shape 76">
            <a:extLst>
              <a:ext uri="{FF2B5EF4-FFF2-40B4-BE49-F238E27FC236}">
                <a16:creationId xmlns:a16="http://schemas.microsoft.com/office/drawing/2014/main" id="{DAA4FEEE-0B5F-41BF-825D-60F9FB0895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7"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sp>
        <p:nvSpPr>
          <p:cNvPr id="3" name="Content Placeholder 2">
            <a:extLst>
              <a:ext uri="{FF2B5EF4-FFF2-40B4-BE49-F238E27FC236}">
                <a16:creationId xmlns:a16="http://schemas.microsoft.com/office/drawing/2014/main" id="{30605EB1-4E7A-46FF-9401-C35EB19D6CA2}"/>
              </a:ext>
            </a:extLst>
          </p:cNvPr>
          <p:cNvSpPr>
            <a:spLocks noGrp="1"/>
          </p:cNvSpPr>
          <p:nvPr>
            <p:ph idx="1"/>
          </p:nvPr>
        </p:nvSpPr>
        <p:spPr>
          <a:xfrm>
            <a:off x="337327" y="2533916"/>
            <a:ext cx="6469996" cy="3840760"/>
          </a:xfrm>
        </p:spPr>
        <p:txBody>
          <a:bodyPr>
            <a:normAutofit fontScale="92500"/>
          </a:bodyPr>
          <a:lstStyle/>
          <a:p>
            <a:pPr>
              <a:buClrTx/>
            </a:pPr>
            <a:r>
              <a:rPr lang="en-US" sz="2800" dirty="0">
                <a:latin typeface="Calibri" panose="020F0502020204030204" pitchFamily="34" charset="0"/>
                <a:cs typeface="Calibri" panose="020F0502020204030204" pitchFamily="34" charset="0"/>
              </a:rPr>
              <a:t>Jennifer Sanchez, Principal – </a:t>
            </a:r>
            <a:r>
              <a:rPr lang="en-US" sz="2800" dirty="0">
                <a:latin typeface="Calibri" panose="020F0502020204030204" pitchFamily="34" charset="0"/>
                <a:cs typeface="Calibri" panose="020F0502020204030204" pitchFamily="34" charset="0"/>
                <a:hlinkClick r:id="rId3"/>
              </a:rPr>
              <a:t>jennifer.Sanchez@fwisd.org</a:t>
            </a:r>
            <a:r>
              <a:rPr lang="en-US" sz="2800" dirty="0">
                <a:latin typeface="Calibri" panose="020F0502020204030204" pitchFamily="34" charset="0"/>
                <a:cs typeface="Calibri" panose="020F0502020204030204" pitchFamily="34" charset="0"/>
              </a:rPr>
              <a:t>, 817-814-4700</a:t>
            </a:r>
          </a:p>
          <a:p>
            <a:pPr>
              <a:buClrTx/>
            </a:pPr>
            <a:r>
              <a:rPr lang="en-US" sz="2800" dirty="0" err="1">
                <a:latin typeface="Calibri" panose="020F0502020204030204" pitchFamily="34" charset="0"/>
                <a:cs typeface="Calibri" panose="020F0502020204030204" pitchFamily="34" charset="0"/>
              </a:rPr>
              <a:t>Monical</a:t>
            </a:r>
            <a:r>
              <a:rPr lang="en-US" sz="2800" dirty="0">
                <a:latin typeface="Calibri" panose="020F0502020204030204" pitchFamily="34" charset="0"/>
                <a:cs typeface="Calibri" panose="020F0502020204030204" pitchFamily="34" charset="0"/>
              </a:rPr>
              <a:t> Leffall, Counselor, 817-814-4715</a:t>
            </a:r>
          </a:p>
          <a:p>
            <a:pPr>
              <a:buClrTx/>
            </a:pPr>
            <a:r>
              <a:rPr lang="en-US" sz="2800" dirty="0">
                <a:latin typeface="Calibri" panose="020F0502020204030204" pitchFamily="34" charset="0"/>
                <a:cs typeface="Calibri" panose="020F0502020204030204" pitchFamily="34" charset="0"/>
              </a:rPr>
              <a:t>Jessica Lennarson, Nurse, 817-814-4720</a:t>
            </a:r>
          </a:p>
          <a:p>
            <a:pPr>
              <a:buClrTx/>
            </a:pPr>
            <a:r>
              <a:rPr lang="en-US" sz="2800" dirty="0">
                <a:latin typeface="Calibri" panose="020F0502020204030204" pitchFamily="34" charset="0"/>
                <a:cs typeface="Calibri" panose="020F0502020204030204" pitchFamily="34" charset="0"/>
              </a:rPr>
              <a:t>Set appointments with your child’s teacher through Google Classroom messages or by calling the office at 817-814-4700.</a:t>
            </a:r>
          </a:p>
          <a:p>
            <a:endParaRPr lang="en-US" dirty="0"/>
          </a:p>
        </p:txBody>
      </p:sp>
      <p:pic>
        <p:nvPicPr>
          <p:cNvPr id="4098" name="Picture 2" descr="Contact | T.I.M.E LUX">
            <a:extLst>
              <a:ext uri="{FF2B5EF4-FFF2-40B4-BE49-F238E27FC236}">
                <a16:creationId xmlns:a16="http://schemas.microsoft.com/office/drawing/2014/main" id="{3E1DC2D9-9ED3-467E-9AF6-09F3DDD6FF0E}"/>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319060" y="2791839"/>
            <a:ext cx="4448220" cy="2969187"/>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8330632"/>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0292" y="356891"/>
            <a:ext cx="9252154" cy="1223983"/>
          </a:xfrm>
        </p:spPr>
        <p:txBody>
          <a:bodyPr>
            <a:normAutofit/>
          </a:bodyPr>
          <a:lstStyle/>
          <a:p>
            <a:r>
              <a:rPr lang="en-US" b="1" dirty="0">
                <a:latin typeface="Calibri" panose="020F0502020204030204" pitchFamily="34" charset="0"/>
                <a:cs typeface="Calibri" panose="020F0502020204030204" pitchFamily="34" charset="0"/>
              </a:rPr>
              <a:t>Title I, Part A Program</a:t>
            </a:r>
          </a:p>
        </p:txBody>
      </p:sp>
      <p:sp>
        <p:nvSpPr>
          <p:cNvPr id="3" name="Content Placeholder 2"/>
          <p:cNvSpPr>
            <a:spLocks noGrp="1"/>
          </p:cNvSpPr>
          <p:nvPr>
            <p:ph idx="1"/>
          </p:nvPr>
        </p:nvSpPr>
        <p:spPr>
          <a:xfrm>
            <a:off x="753115" y="1089175"/>
            <a:ext cx="8410340" cy="5515906"/>
          </a:xfrm>
        </p:spPr>
        <p:txBody>
          <a:bodyPr>
            <a:noAutofit/>
          </a:bodyPr>
          <a:lstStyle/>
          <a:p>
            <a:r>
              <a:rPr lang="en-US" sz="2800" dirty="0">
                <a:latin typeface="Calibri" panose="020F0502020204030204" pitchFamily="34" charset="0"/>
                <a:cs typeface="Calibri" panose="020F0502020204030204" pitchFamily="34" charset="0"/>
              </a:rPr>
              <a:t>Rufino Mendoza Elementary participates schoolwide in Title I, Part A – Improving Basic Programs – which is intended to improve student academic achievement</a:t>
            </a:r>
          </a:p>
          <a:p>
            <a:r>
              <a:rPr lang="en-US" sz="2800" dirty="0">
                <a:latin typeface="Calibri" panose="020F0502020204030204" pitchFamily="34" charset="0"/>
                <a:cs typeface="Calibri" panose="020F0502020204030204" pitchFamily="34" charset="0"/>
              </a:rPr>
              <a:t>Title I, Part A as amended by the Every Student Succeeds Act (ESSA) of 2015 provides supplemental funding to state and local educational agencies to acquire additional education resources at schools serving high concentrations of students from low-income homes. These resources are used to improve the quality of education programs and ensure students from low-income families have opportunities to meet challenging state assessments.</a:t>
            </a:r>
          </a:p>
        </p:txBody>
      </p:sp>
      <p:pic>
        <p:nvPicPr>
          <p:cNvPr id="5" name="Picture 4">
            <a:extLst>
              <a:ext uri="{FF2B5EF4-FFF2-40B4-BE49-F238E27FC236}">
                <a16:creationId xmlns:a16="http://schemas.microsoft.com/office/drawing/2014/main" id="{06907811-7F4E-4355-AFA7-9DFEB93EDFAA}"/>
              </a:ext>
            </a:extLst>
          </p:cNvPr>
          <p:cNvPicPr>
            <a:picLocks noChangeAspect="1"/>
          </p:cNvPicPr>
          <p:nvPr/>
        </p:nvPicPr>
        <p:blipFill rotWithShape="1">
          <a:blip r:embed="rId4"/>
          <a:srcRect l="19919" r="25778"/>
          <a:stretch/>
        </p:blipFill>
        <p:spPr>
          <a:xfrm>
            <a:off x="9533107" y="2428878"/>
            <a:ext cx="2311993" cy="2841970"/>
          </a:xfrm>
          <a:prstGeom prst="rect">
            <a:avLst/>
          </a:prstGeom>
          <a:effectLst>
            <a:outerShdw blurRad="50800" dist="38100" dir="5400000" algn="t" rotWithShape="0">
              <a:prstClr val="black">
                <a:alpha val="43000"/>
              </a:prstClr>
            </a:outerShdw>
          </a:effectLst>
        </p:spPr>
      </p:pic>
    </p:spTree>
    <p:extLst>
      <p:ext uri="{BB962C8B-B14F-4D97-AF65-F5344CB8AC3E}">
        <p14:creationId xmlns:p14="http://schemas.microsoft.com/office/powerpoint/2010/main" val="20593385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0292" y="356891"/>
            <a:ext cx="9252154" cy="1223983"/>
          </a:xfrm>
        </p:spPr>
        <p:txBody>
          <a:bodyPr>
            <a:normAutofit/>
          </a:bodyPr>
          <a:lstStyle/>
          <a:p>
            <a:r>
              <a:rPr lang="en-US" b="1" dirty="0">
                <a:latin typeface="Calibri" panose="020F0502020204030204" pitchFamily="34" charset="0"/>
                <a:cs typeface="Calibri" panose="020F0502020204030204" pitchFamily="34" charset="0"/>
              </a:rPr>
              <a:t>Title I, Part A Program</a:t>
            </a:r>
          </a:p>
        </p:txBody>
      </p:sp>
      <p:sp>
        <p:nvSpPr>
          <p:cNvPr id="3" name="Content Placeholder 2"/>
          <p:cNvSpPr>
            <a:spLocks noGrp="1"/>
          </p:cNvSpPr>
          <p:nvPr>
            <p:ph idx="1"/>
          </p:nvPr>
        </p:nvSpPr>
        <p:spPr>
          <a:xfrm>
            <a:off x="346900" y="1089175"/>
            <a:ext cx="9252154" cy="5515906"/>
          </a:xfrm>
        </p:spPr>
        <p:txBody>
          <a:bodyPr>
            <a:noAutofit/>
          </a:bodyPr>
          <a:lstStyle/>
          <a:p>
            <a:r>
              <a:rPr lang="en-US" sz="2600" dirty="0">
                <a:latin typeface="Calibri" panose="020F0502020204030204" pitchFamily="34" charset="0"/>
                <a:cs typeface="Calibri" panose="020F0502020204030204" pitchFamily="34" charset="0"/>
              </a:rPr>
              <a:t>Parents have the right to be involved in the school’s programs and are encouraged to do so here at Rufino Mendoza Elementary. </a:t>
            </a:r>
          </a:p>
          <a:p>
            <a:r>
              <a:rPr lang="en-US" sz="2600" dirty="0">
                <a:latin typeface="Calibri" panose="020F0502020204030204" pitchFamily="34" charset="0"/>
                <a:cs typeface="Calibri" panose="020F0502020204030204" pitchFamily="34" charset="0"/>
              </a:rPr>
              <a:t>Our Parent Involvement Policy and Parent Compact outline some of the ways parents can be involved in the school. Examples of opportunities for parent participation include: </a:t>
            </a:r>
          </a:p>
          <a:p>
            <a:pPr lvl="1"/>
            <a:r>
              <a:rPr lang="en-US" sz="2400" dirty="0">
                <a:latin typeface="Calibri" panose="020F0502020204030204" pitchFamily="34" charset="0"/>
                <a:cs typeface="Calibri" panose="020F0502020204030204" pitchFamily="34" charset="0"/>
              </a:rPr>
              <a:t>observing classroom activities through Google Meets</a:t>
            </a:r>
          </a:p>
          <a:p>
            <a:pPr lvl="1"/>
            <a:r>
              <a:rPr lang="en-US" sz="2400" dirty="0">
                <a:latin typeface="Calibri" panose="020F0502020204030204" pitchFamily="34" charset="0"/>
                <a:cs typeface="Calibri" panose="020F0502020204030204" pitchFamily="34" charset="0"/>
              </a:rPr>
              <a:t>participating in decisions relating to your child’s education</a:t>
            </a:r>
          </a:p>
          <a:p>
            <a:pPr lvl="1"/>
            <a:r>
              <a:rPr lang="en-US" sz="2400" dirty="0">
                <a:latin typeface="Calibri" panose="020F0502020204030204" pitchFamily="34" charset="0"/>
                <a:cs typeface="Calibri" panose="020F0502020204030204" pitchFamily="34" charset="0"/>
              </a:rPr>
              <a:t> assisting in the review &amp; revision of policy, compact, &amp; Title 1 Plan </a:t>
            </a:r>
          </a:p>
          <a:p>
            <a:pPr lvl="1"/>
            <a:r>
              <a:rPr lang="en-US" sz="2400" dirty="0">
                <a:latin typeface="Calibri" panose="020F0502020204030204" pitchFamily="34" charset="0"/>
                <a:cs typeface="Calibri" panose="020F0502020204030204" pitchFamily="34" charset="0"/>
              </a:rPr>
              <a:t>serving on the SBDM </a:t>
            </a:r>
          </a:p>
          <a:p>
            <a:pPr lvl="1"/>
            <a:r>
              <a:rPr lang="en-US" sz="2400" dirty="0">
                <a:latin typeface="Calibri" panose="020F0502020204030204" pitchFamily="34" charset="0"/>
                <a:cs typeface="Calibri" panose="020F0502020204030204" pitchFamily="34" charset="0"/>
              </a:rPr>
              <a:t>providing feedback through parent surveys and virtual meetings.</a:t>
            </a:r>
          </a:p>
        </p:txBody>
      </p:sp>
      <p:pic>
        <p:nvPicPr>
          <p:cNvPr id="5" name="Picture 4">
            <a:extLst>
              <a:ext uri="{FF2B5EF4-FFF2-40B4-BE49-F238E27FC236}">
                <a16:creationId xmlns:a16="http://schemas.microsoft.com/office/drawing/2014/main" id="{06907811-7F4E-4355-AFA7-9DFEB93EDFAA}"/>
              </a:ext>
            </a:extLst>
          </p:cNvPr>
          <p:cNvPicPr>
            <a:picLocks noChangeAspect="1"/>
          </p:cNvPicPr>
          <p:nvPr/>
        </p:nvPicPr>
        <p:blipFill rotWithShape="1">
          <a:blip r:embed="rId4"/>
          <a:srcRect l="19919" r="25778"/>
          <a:stretch/>
        </p:blipFill>
        <p:spPr>
          <a:xfrm>
            <a:off x="9533107" y="2428878"/>
            <a:ext cx="2311993" cy="2841970"/>
          </a:xfrm>
          <a:prstGeom prst="rect">
            <a:avLst/>
          </a:prstGeom>
          <a:effectLst>
            <a:outerShdw blurRad="50800" dist="38100" dir="5400000" algn="t" rotWithShape="0">
              <a:prstClr val="black">
                <a:alpha val="43000"/>
              </a:prstClr>
            </a:outerShdw>
          </a:effectLst>
        </p:spPr>
      </p:pic>
    </p:spTree>
    <p:extLst>
      <p:ext uri="{BB962C8B-B14F-4D97-AF65-F5344CB8AC3E}">
        <p14:creationId xmlns:p14="http://schemas.microsoft.com/office/powerpoint/2010/main" val="35440680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57" name="Rectangle 56">
            <a:extLst>
              <a:ext uri="{FF2B5EF4-FFF2-40B4-BE49-F238E27FC236}">
                <a16:creationId xmlns:a16="http://schemas.microsoft.com/office/drawing/2014/main" id="{923E8915-D2AA-4327-A45A-972C3CA957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9" name="Rectangle 58">
            <a:extLst>
              <a:ext uri="{FF2B5EF4-FFF2-40B4-BE49-F238E27FC236}">
                <a16:creationId xmlns:a16="http://schemas.microsoft.com/office/drawing/2014/main" id="{8302FC3C-9804-4950-B721-5FD704BA60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88952" cy="6858000"/>
          </a:xfrm>
          <a:prstGeom prst="rect">
            <a:avLst/>
          </a:prstGeom>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1" name="Straight Connector 60">
            <a:extLst>
              <a:ext uri="{FF2B5EF4-FFF2-40B4-BE49-F238E27FC236}">
                <a16:creationId xmlns:a16="http://schemas.microsoft.com/office/drawing/2014/main" id="{6B9695BD-ECF6-49CA-8877-8C493193C6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5" y="1828800"/>
            <a:ext cx="0" cy="3200400"/>
          </a:xfrm>
          <a:prstGeom prst="line">
            <a:avLst/>
          </a:prstGeom>
          <a:ln w="1905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63" name="Picture 62">
            <a:extLst>
              <a:ext uri="{FF2B5EF4-FFF2-40B4-BE49-F238E27FC236}">
                <a16:creationId xmlns:a16="http://schemas.microsoft.com/office/drawing/2014/main" id="{3BC6EBB2-9BDC-4075-BA6B-43A9FBF9C8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b="23320"/>
          <a:stretch/>
        </p:blipFill>
        <p:spPr>
          <a:xfrm>
            <a:off x="8605878" y="6228080"/>
            <a:ext cx="993734" cy="762000"/>
          </a:xfrm>
          <a:prstGeom prst="rect">
            <a:avLst/>
          </a:prstGeom>
        </p:spPr>
      </p:pic>
      <p:sp>
        <p:nvSpPr>
          <p:cNvPr id="65" name="Freeform 5">
            <a:extLst>
              <a:ext uri="{FF2B5EF4-FFF2-40B4-BE49-F238E27FC236}">
                <a16:creationId xmlns:a16="http://schemas.microsoft.com/office/drawing/2014/main" id="{F3798573-F27B-47EB-8EA4-7EE34954C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588" y="0"/>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3" name="Content Placeholder 2">
            <a:extLst>
              <a:ext uri="{FF2B5EF4-FFF2-40B4-BE49-F238E27FC236}">
                <a16:creationId xmlns:a16="http://schemas.microsoft.com/office/drawing/2014/main" id="{82034971-F297-454C-AE30-710D1CE1579F}"/>
              </a:ext>
            </a:extLst>
          </p:cNvPr>
          <p:cNvSpPr>
            <a:spLocks noGrp="1"/>
          </p:cNvSpPr>
          <p:nvPr>
            <p:ph idx="1"/>
          </p:nvPr>
        </p:nvSpPr>
        <p:spPr>
          <a:xfrm>
            <a:off x="4663060" y="780601"/>
            <a:ext cx="6779993" cy="5239199"/>
          </a:xfrm>
        </p:spPr>
        <p:txBody>
          <a:bodyPr anchor="ctr">
            <a:normAutofit fontScale="92500"/>
          </a:bodyPr>
          <a:lstStyle/>
          <a:p>
            <a:pPr marL="457200" lvl="1" indent="0">
              <a:buNone/>
            </a:pPr>
            <a:r>
              <a:rPr lang="en-US" sz="2800" dirty="0">
                <a:latin typeface="Calibri" panose="020F0502020204030204" pitchFamily="34" charset="0"/>
                <a:cs typeface="Calibri" panose="020F0502020204030204" pitchFamily="34" charset="0"/>
              </a:rPr>
              <a:t>Topics include:</a:t>
            </a:r>
          </a:p>
          <a:p>
            <a:pPr lvl="1"/>
            <a:r>
              <a:rPr lang="en-US" sz="2800" dirty="0">
                <a:latin typeface="Calibri" panose="020F0502020204030204" pitchFamily="34" charset="0"/>
                <a:cs typeface="Calibri" panose="020F0502020204030204" pitchFamily="34" charset="0"/>
              </a:rPr>
              <a:t>High-quality student academic assessments</a:t>
            </a:r>
          </a:p>
          <a:p>
            <a:pPr lvl="1"/>
            <a:r>
              <a:rPr lang="en-US" sz="2800" dirty="0">
                <a:latin typeface="Calibri" panose="020F0502020204030204" pitchFamily="34" charset="0"/>
                <a:cs typeface="Calibri" panose="020F0502020204030204" pitchFamily="34" charset="0"/>
              </a:rPr>
              <a:t>Supplemental services to assist struggling students</a:t>
            </a:r>
          </a:p>
          <a:p>
            <a:pPr lvl="1"/>
            <a:r>
              <a:rPr lang="en-US" sz="2800" dirty="0">
                <a:latin typeface="Calibri" panose="020F0502020204030204" pitchFamily="34" charset="0"/>
                <a:cs typeface="Calibri" panose="020F0502020204030204" pitchFamily="34" charset="0"/>
              </a:rPr>
              <a:t>Coordination and integration of federal funds and programs</a:t>
            </a:r>
          </a:p>
          <a:p>
            <a:pPr lvl="1"/>
            <a:r>
              <a:rPr lang="en-US" sz="2800" dirty="0">
                <a:latin typeface="Calibri" panose="020F0502020204030204" pitchFamily="34" charset="0"/>
                <a:cs typeface="Calibri" panose="020F0502020204030204" pitchFamily="34" charset="0"/>
              </a:rPr>
              <a:t>Strategies to implement effective parent and family engagement</a:t>
            </a:r>
          </a:p>
          <a:p>
            <a:pPr lvl="1"/>
            <a:r>
              <a:rPr lang="en-US" sz="2800" dirty="0">
                <a:latin typeface="Calibri" panose="020F0502020204030204" pitchFamily="34" charset="0"/>
                <a:cs typeface="Calibri" panose="020F0502020204030204" pitchFamily="34" charset="0"/>
              </a:rPr>
              <a:t>Title I, Part A parents have the right to be involved in the development of this plan </a:t>
            </a:r>
          </a:p>
          <a:p>
            <a:endParaRPr lang="en-US" dirty="0"/>
          </a:p>
        </p:txBody>
      </p:sp>
      <p:sp>
        <p:nvSpPr>
          <p:cNvPr id="9" name="TextBox 8">
            <a:extLst>
              <a:ext uri="{FF2B5EF4-FFF2-40B4-BE49-F238E27FC236}">
                <a16:creationId xmlns:a16="http://schemas.microsoft.com/office/drawing/2014/main" id="{76616355-5822-40D5-81CC-47102B68DD6A}"/>
              </a:ext>
            </a:extLst>
          </p:cNvPr>
          <p:cNvSpPr txBox="1"/>
          <p:nvPr/>
        </p:nvSpPr>
        <p:spPr>
          <a:xfrm>
            <a:off x="658691" y="780601"/>
            <a:ext cx="3704304" cy="5262979"/>
          </a:xfrm>
          <a:prstGeom prst="rect">
            <a:avLst/>
          </a:prstGeom>
          <a:noFill/>
        </p:spPr>
        <p:txBody>
          <a:bodyPr wrap="square" rtlCol="0">
            <a:spAutoFit/>
          </a:bodyPr>
          <a:lstStyle/>
          <a:p>
            <a:r>
              <a:rPr lang="en-US" sz="2800" dirty="0">
                <a:latin typeface="Calibri" panose="020F0502020204030204" pitchFamily="34" charset="0"/>
                <a:cs typeface="Calibri" panose="020F0502020204030204" pitchFamily="34" charset="0"/>
              </a:rPr>
              <a:t>The LEA Title I Plan addresses how the LEA will use Title I, Part A funds within the school district.  Typically, in Texas, requirements of the Title I Plan are incorporated into the District Improvement Plan (DIP) and the Campus Improvement Plan (CIP).  </a:t>
            </a:r>
            <a:endParaRPr lang="en-US" sz="2800" dirty="0"/>
          </a:p>
        </p:txBody>
      </p:sp>
    </p:spTree>
    <p:extLst>
      <p:ext uri="{BB962C8B-B14F-4D97-AF65-F5344CB8AC3E}">
        <p14:creationId xmlns:p14="http://schemas.microsoft.com/office/powerpoint/2010/main" val="42704332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052BEFF1-896C-45B1-B02C-96A6A1BC38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9" name="Freeform 36">
            <a:extLst>
              <a:ext uri="{FF2B5EF4-FFF2-40B4-BE49-F238E27FC236}">
                <a16:creationId xmlns:a16="http://schemas.microsoft.com/office/drawing/2014/main" id="{BB237A14-61B1-4C00-A670-5D8D68A866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44637" y="0"/>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2">
              <a:alpha val="20000"/>
            </a:schemeClr>
          </a:solidFill>
          <a:ln>
            <a:noFill/>
          </a:ln>
        </p:spPr>
        <p:txBody>
          <a:bodyPr rtlCol="0" anchor="ctr"/>
          <a:lstStyle/>
          <a:p>
            <a:pPr algn="ctr"/>
            <a:endParaRPr lang="en-US"/>
          </a:p>
        </p:txBody>
      </p:sp>
      <p:sp>
        <p:nvSpPr>
          <p:cNvPr id="21" name="Freeform: Shape 20">
            <a:extLst>
              <a:ext uri="{FF2B5EF4-FFF2-40B4-BE49-F238E27FC236}">
                <a16:creationId xmlns:a16="http://schemas.microsoft.com/office/drawing/2014/main" id="{8598F259-6F54-47A3-8D13-1603D786A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990911" cy="6858001"/>
          </a:xfrm>
          <a:custGeom>
            <a:avLst/>
            <a:gdLst>
              <a:gd name="connsiteX0" fmla="*/ 3646196 w 4990911"/>
              <a:gd name="connsiteY0" fmla="*/ 0 h 6858001"/>
              <a:gd name="connsiteX1" fmla="*/ 4989734 w 4990911"/>
              <a:gd name="connsiteY1" fmla="*/ 0 h 6858001"/>
              <a:gd name="connsiteX2" fmla="*/ 4964689 w 4990911"/>
              <a:gd name="connsiteY2" fmla="*/ 155677 h 6858001"/>
              <a:gd name="connsiteX3" fmla="*/ 4940820 w 4990911"/>
              <a:gd name="connsiteY3" fmla="*/ 310668 h 6858001"/>
              <a:gd name="connsiteX4" fmla="*/ 4917456 w 4990911"/>
              <a:gd name="connsiteY4" fmla="*/ 466344 h 6858001"/>
              <a:gd name="connsiteX5" fmla="*/ 4897453 w 4990911"/>
              <a:gd name="connsiteY5" fmla="*/ 622707 h 6858001"/>
              <a:gd name="connsiteX6" fmla="*/ 4877282 w 4990911"/>
              <a:gd name="connsiteY6" fmla="*/ 778383 h 6858001"/>
              <a:gd name="connsiteX7" fmla="*/ 4858456 w 4990911"/>
              <a:gd name="connsiteY7" fmla="*/ 934746 h 6858001"/>
              <a:gd name="connsiteX8" fmla="*/ 4842320 w 4990911"/>
              <a:gd name="connsiteY8" fmla="*/ 1089051 h 6858001"/>
              <a:gd name="connsiteX9" fmla="*/ 4827024 w 4990911"/>
              <a:gd name="connsiteY9" fmla="*/ 1245413 h 6858001"/>
              <a:gd name="connsiteX10" fmla="*/ 4813072 w 4990911"/>
              <a:gd name="connsiteY10" fmla="*/ 1401090 h 6858001"/>
              <a:gd name="connsiteX11" fmla="*/ 4800970 w 4990911"/>
              <a:gd name="connsiteY11" fmla="*/ 1554023 h 6858001"/>
              <a:gd name="connsiteX12" fmla="*/ 4788867 w 4990911"/>
              <a:gd name="connsiteY12" fmla="*/ 1709014 h 6858001"/>
              <a:gd name="connsiteX13" fmla="*/ 4778782 w 4990911"/>
              <a:gd name="connsiteY13" fmla="*/ 1861947 h 6858001"/>
              <a:gd name="connsiteX14" fmla="*/ 4770882 w 4990911"/>
              <a:gd name="connsiteY14" fmla="*/ 2014881 h 6858001"/>
              <a:gd name="connsiteX15" fmla="*/ 4762645 w 4990911"/>
              <a:gd name="connsiteY15" fmla="*/ 2167128 h 6858001"/>
              <a:gd name="connsiteX16" fmla="*/ 4755754 w 4990911"/>
              <a:gd name="connsiteY16" fmla="*/ 2318004 h 6858001"/>
              <a:gd name="connsiteX17" fmla="*/ 4750879 w 4990911"/>
              <a:gd name="connsiteY17" fmla="*/ 2467509 h 6858001"/>
              <a:gd name="connsiteX18" fmla="*/ 4746677 w 4990911"/>
              <a:gd name="connsiteY18" fmla="*/ 2617013 h 6858001"/>
              <a:gd name="connsiteX19" fmla="*/ 4742643 w 4990911"/>
              <a:gd name="connsiteY19" fmla="*/ 2765146 h 6858001"/>
              <a:gd name="connsiteX20" fmla="*/ 4740794 w 4990911"/>
              <a:gd name="connsiteY20" fmla="*/ 2911221 h 6858001"/>
              <a:gd name="connsiteX21" fmla="*/ 4738777 w 4990911"/>
              <a:gd name="connsiteY21" fmla="*/ 3057297 h 6858001"/>
              <a:gd name="connsiteX22" fmla="*/ 4737768 w 4990911"/>
              <a:gd name="connsiteY22" fmla="*/ 3201315 h 6858001"/>
              <a:gd name="connsiteX23" fmla="*/ 4738777 w 4990911"/>
              <a:gd name="connsiteY23" fmla="*/ 3343961 h 6858001"/>
              <a:gd name="connsiteX24" fmla="*/ 4738777 w 4990911"/>
              <a:gd name="connsiteY24" fmla="*/ 3485236 h 6858001"/>
              <a:gd name="connsiteX25" fmla="*/ 4740794 w 4990911"/>
              <a:gd name="connsiteY25" fmla="*/ 3625139 h 6858001"/>
              <a:gd name="connsiteX26" fmla="*/ 4743819 w 4990911"/>
              <a:gd name="connsiteY26" fmla="*/ 3762299 h 6858001"/>
              <a:gd name="connsiteX27" fmla="*/ 4746677 w 4990911"/>
              <a:gd name="connsiteY27" fmla="*/ 3898087 h 6858001"/>
              <a:gd name="connsiteX28" fmla="*/ 4749871 w 4990911"/>
              <a:gd name="connsiteY28" fmla="*/ 4031133 h 6858001"/>
              <a:gd name="connsiteX29" fmla="*/ 4754745 w 4990911"/>
              <a:gd name="connsiteY29" fmla="*/ 4163492 h 6858001"/>
              <a:gd name="connsiteX30" fmla="*/ 4759956 w 4990911"/>
              <a:gd name="connsiteY30" fmla="*/ 4293793 h 6858001"/>
              <a:gd name="connsiteX31" fmla="*/ 4764662 w 4990911"/>
              <a:gd name="connsiteY31" fmla="*/ 4421352 h 6858001"/>
              <a:gd name="connsiteX32" fmla="*/ 4777942 w 4990911"/>
              <a:gd name="connsiteY32" fmla="*/ 4670298 h 6858001"/>
              <a:gd name="connsiteX33" fmla="*/ 4792061 w 4990911"/>
              <a:gd name="connsiteY33" fmla="*/ 4908956 h 6858001"/>
              <a:gd name="connsiteX34" fmla="*/ 4806853 w 4990911"/>
              <a:gd name="connsiteY34" fmla="*/ 5138013 h 6858001"/>
              <a:gd name="connsiteX35" fmla="*/ 4823158 w 4990911"/>
              <a:gd name="connsiteY35" fmla="*/ 5354726 h 6858001"/>
              <a:gd name="connsiteX36" fmla="*/ 4840135 w 4990911"/>
              <a:gd name="connsiteY36" fmla="*/ 5561838 h 6858001"/>
              <a:gd name="connsiteX37" fmla="*/ 4858456 w 4990911"/>
              <a:gd name="connsiteY37" fmla="*/ 5753862 h 6858001"/>
              <a:gd name="connsiteX38" fmla="*/ 4876442 w 4990911"/>
              <a:gd name="connsiteY38" fmla="*/ 5934227 h 6858001"/>
              <a:gd name="connsiteX39" fmla="*/ 4894427 w 4990911"/>
              <a:gd name="connsiteY39" fmla="*/ 6100191 h 6858001"/>
              <a:gd name="connsiteX40" fmla="*/ 4911404 w 4990911"/>
              <a:gd name="connsiteY40" fmla="*/ 6252438 h 6858001"/>
              <a:gd name="connsiteX41" fmla="*/ 4927541 w 4990911"/>
              <a:gd name="connsiteY41" fmla="*/ 6387541 h 6858001"/>
              <a:gd name="connsiteX42" fmla="*/ 4942837 w 4990911"/>
              <a:gd name="connsiteY42" fmla="*/ 6509613 h 6858001"/>
              <a:gd name="connsiteX43" fmla="*/ 4955612 w 4990911"/>
              <a:gd name="connsiteY43" fmla="*/ 6612483 h 6858001"/>
              <a:gd name="connsiteX44" fmla="*/ 4967714 w 4990911"/>
              <a:gd name="connsiteY44" fmla="*/ 6698894 h 6858001"/>
              <a:gd name="connsiteX45" fmla="*/ 4985028 w 4990911"/>
              <a:gd name="connsiteY45" fmla="*/ 6817538 h 6858001"/>
              <a:gd name="connsiteX46" fmla="*/ 4990911 w 4990911"/>
              <a:gd name="connsiteY46" fmla="*/ 6858000 h 6858001"/>
              <a:gd name="connsiteX47" fmla="*/ 4085557 w 4990911"/>
              <a:gd name="connsiteY47" fmla="*/ 6858000 h 6858001"/>
              <a:gd name="connsiteX48" fmla="*/ 4085557 w 4990911"/>
              <a:gd name="connsiteY48" fmla="*/ 6858001 h 6858001"/>
              <a:gd name="connsiteX49" fmla="*/ 0 w 4990911"/>
              <a:gd name="connsiteY49" fmla="*/ 6858001 h 6858001"/>
              <a:gd name="connsiteX50" fmla="*/ 0 w 4990911"/>
              <a:gd name="connsiteY50" fmla="*/ 1 h 6858001"/>
              <a:gd name="connsiteX51" fmla="*/ 3646196 w 4990911"/>
              <a:gd name="connsiteY51"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990911" h="6858001">
                <a:moveTo>
                  <a:pt x="3646196" y="0"/>
                </a:moveTo>
                <a:lnTo>
                  <a:pt x="4989734" y="0"/>
                </a:lnTo>
                <a:lnTo>
                  <a:pt x="4964689" y="155677"/>
                </a:lnTo>
                <a:lnTo>
                  <a:pt x="4940820" y="310668"/>
                </a:lnTo>
                <a:lnTo>
                  <a:pt x="4917456" y="466344"/>
                </a:lnTo>
                <a:lnTo>
                  <a:pt x="4897453" y="622707"/>
                </a:lnTo>
                <a:lnTo>
                  <a:pt x="4877282" y="778383"/>
                </a:lnTo>
                <a:lnTo>
                  <a:pt x="4858456" y="934746"/>
                </a:lnTo>
                <a:lnTo>
                  <a:pt x="4842320" y="1089051"/>
                </a:lnTo>
                <a:lnTo>
                  <a:pt x="4827024" y="1245413"/>
                </a:lnTo>
                <a:lnTo>
                  <a:pt x="4813072" y="1401090"/>
                </a:lnTo>
                <a:lnTo>
                  <a:pt x="4800970" y="1554023"/>
                </a:lnTo>
                <a:lnTo>
                  <a:pt x="4788867" y="1709014"/>
                </a:lnTo>
                <a:lnTo>
                  <a:pt x="4778782" y="1861947"/>
                </a:lnTo>
                <a:lnTo>
                  <a:pt x="4770882" y="2014881"/>
                </a:lnTo>
                <a:lnTo>
                  <a:pt x="4762645" y="2167128"/>
                </a:lnTo>
                <a:lnTo>
                  <a:pt x="4755754" y="2318004"/>
                </a:lnTo>
                <a:lnTo>
                  <a:pt x="4750879" y="2467509"/>
                </a:lnTo>
                <a:lnTo>
                  <a:pt x="4746677" y="2617013"/>
                </a:lnTo>
                <a:lnTo>
                  <a:pt x="4742643" y="2765146"/>
                </a:lnTo>
                <a:lnTo>
                  <a:pt x="4740794" y="2911221"/>
                </a:lnTo>
                <a:lnTo>
                  <a:pt x="4738777" y="3057297"/>
                </a:lnTo>
                <a:lnTo>
                  <a:pt x="4737768" y="3201315"/>
                </a:lnTo>
                <a:lnTo>
                  <a:pt x="4738777" y="3343961"/>
                </a:lnTo>
                <a:lnTo>
                  <a:pt x="4738777" y="3485236"/>
                </a:lnTo>
                <a:lnTo>
                  <a:pt x="4740794" y="3625139"/>
                </a:lnTo>
                <a:lnTo>
                  <a:pt x="4743819" y="3762299"/>
                </a:lnTo>
                <a:lnTo>
                  <a:pt x="4746677" y="3898087"/>
                </a:lnTo>
                <a:lnTo>
                  <a:pt x="4749871" y="4031133"/>
                </a:lnTo>
                <a:lnTo>
                  <a:pt x="4754745" y="4163492"/>
                </a:lnTo>
                <a:lnTo>
                  <a:pt x="4759956" y="4293793"/>
                </a:lnTo>
                <a:lnTo>
                  <a:pt x="4764662" y="4421352"/>
                </a:lnTo>
                <a:lnTo>
                  <a:pt x="4777942" y="4670298"/>
                </a:lnTo>
                <a:lnTo>
                  <a:pt x="4792061" y="4908956"/>
                </a:lnTo>
                <a:lnTo>
                  <a:pt x="4806853" y="5138013"/>
                </a:lnTo>
                <a:lnTo>
                  <a:pt x="4823158" y="5354726"/>
                </a:lnTo>
                <a:lnTo>
                  <a:pt x="4840135" y="5561838"/>
                </a:lnTo>
                <a:lnTo>
                  <a:pt x="4858456" y="5753862"/>
                </a:lnTo>
                <a:lnTo>
                  <a:pt x="4876442" y="5934227"/>
                </a:lnTo>
                <a:lnTo>
                  <a:pt x="4894427" y="6100191"/>
                </a:lnTo>
                <a:lnTo>
                  <a:pt x="4911404" y="6252438"/>
                </a:lnTo>
                <a:lnTo>
                  <a:pt x="4927541" y="6387541"/>
                </a:lnTo>
                <a:lnTo>
                  <a:pt x="4942837" y="6509613"/>
                </a:lnTo>
                <a:lnTo>
                  <a:pt x="4955612" y="6612483"/>
                </a:lnTo>
                <a:lnTo>
                  <a:pt x="4967714" y="6698894"/>
                </a:lnTo>
                <a:lnTo>
                  <a:pt x="4985028" y="6817538"/>
                </a:lnTo>
                <a:lnTo>
                  <a:pt x="4990911" y="6858000"/>
                </a:lnTo>
                <a:lnTo>
                  <a:pt x="4085557" y="6858000"/>
                </a:lnTo>
                <a:lnTo>
                  <a:pt x="4085557" y="6858001"/>
                </a:lnTo>
                <a:lnTo>
                  <a:pt x="0" y="6858001"/>
                </a:lnTo>
                <a:lnTo>
                  <a:pt x="0" y="1"/>
                </a:lnTo>
                <a:lnTo>
                  <a:pt x="3646196" y="1"/>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BA768A8-4FED-4ED8-9E46-6BE72188EC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B8A09602-BCB4-402A-927E-03C49A5EA153}"/>
              </a:ext>
            </a:extLst>
          </p:cNvPr>
          <p:cNvSpPr>
            <a:spLocks noGrp="1"/>
          </p:cNvSpPr>
          <p:nvPr>
            <p:ph type="title"/>
          </p:nvPr>
        </p:nvSpPr>
        <p:spPr>
          <a:xfrm>
            <a:off x="365736" y="414200"/>
            <a:ext cx="3522879" cy="1637211"/>
          </a:xfrm>
        </p:spPr>
        <p:txBody>
          <a:bodyPr>
            <a:normAutofit/>
          </a:bodyPr>
          <a:lstStyle/>
          <a:p>
            <a:r>
              <a:rPr lang="en-US" sz="4400" b="1" dirty="0">
                <a:solidFill>
                  <a:srgbClr val="FFFFFF"/>
                </a:solidFill>
                <a:latin typeface="Calibri" panose="020F0502020204030204" pitchFamily="34" charset="0"/>
                <a:cs typeface="Calibri" panose="020F0502020204030204" pitchFamily="34" charset="0"/>
              </a:rPr>
              <a:t>Policy and Compact</a:t>
            </a:r>
          </a:p>
        </p:txBody>
      </p:sp>
      <p:sp>
        <p:nvSpPr>
          <p:cNvPr id="3" name="Content Placeholder 2">
            <a:extLst>
              <a:ext uri="{FF2B5EF4-FFF2-40B4-BE49-F238E27FC236}">
                <a16:creationId xmlns:a16="http://schemas.microsoft.com/office/drawing/2014/main" id="{999A20E4-907D-4810-BE14-C1524685178F}"/>
              </a:ext>
            </a:extLst>
          </p:cNvPr>
          <p:cNvSpPr>
            <a:spLocks noGrp="1"/>
          </p:cNvSpPr>
          <p:nvPr>
            <p:ph idx="1"/>
          </p:nvPr>
        </p:nvSpPr>
        <p:spPr>
          <a:xfrm>
            <a:off x="5044522" y="571501"/>
            <a:ext cx="5919503" cy="4183380"/>
          </a:xfrm>
        </p:spPr>
        <p:txBody>
          <a:bodyPr>
            <a:normAutofit fontScale="92500"/>
          </a:bodyPr>
          <a:lstStyle/>
          <a:p>
            <a:pPr lvl="0">
              <a:buClr>
                <a:schemeClr val="tx1"/>
              </a:buClr>
            </a:pPr>
            <a:r>
              <a:rPr lang="en-US" sz="2800" dirty="0">
                <a:latin typeface="Calibri" panose="020F0502020204030204" pitchFamily="34" charset="0"/>
                <a:cs typeface="Calibri" panose="020F0502020204030204" pitchFamily="34" charset="0"/>
              </a:rPr>
              <a:t>Visit https://forms.gle/KYyQai5nsCcBUGmz6 to review the written parent and family engagement policy and school-parent compact and provide feedback.   </a:t>
            </a:r>
          </a:p>
          <a:p>
            <a:pPr lvl="0">
              <a:buClr>
                <a:schemeClr val="tx1"/>
              </a:buClr>
            </a:pPr>
            <a:r>
              <a:rPr lang="en-US" sz="2800" dirty="0">
                <a:latin typeface="Calibri" panose="020F0502020204030204" pitchFamily="34" charset="0"/>
                <a:cs typeface="Calibri" panose="020F0502020204030204" pitchFamily="34" charset="0"/>
              </a:rPr>
              <a:t>Your feedback is needed to help develop, review, and update these documents: the policy and compact as well as the Campus Improvement Plan, (CIP)</a:t>
            </a:r>
          </a:p>
          <a:p>
            <a:endParaRPr lang="en-US" dirty="0"/>
          </a:p>
        </p:txBody>
      </p:sp>
      <p:sp>
        <p:nvSpPr>
          <p:cNvPr id="7" name="TextBox 6">
            <a:extLst>
              <a:ext uri="{FF2B5EF4-FFF2-40B4-BE49-F238E27FC236}">
                <a16:creationId xmlns:a16="http://schemas.microsoft.com/office/drawing/2014/main" id="{6A830A3C-5A8B-4BCA-9116-F8927E921667}"/>
              </a:ext>
            </a:extLst>
          </p:cNvPr>
          <p:cNvSpPr txBox="1"/>
          <p:nvPr/>
        </p:nvSpPr>
        <p:spPr>
          <a:xfrm>
            <a:off x="5820941" y="4865432"/>
            <a:ext cx="4366663" cy="1569660"/>
          </a:xfrm>
          <a:prstGeom prst="rect">
            <a:avLst/>
          </a:prstGeom>
          <a:solidFill>
            <a:schemeClr val="tx1"/>
          </a:solidFill>
          <a:ln w="76200">
            <a:solidFill>
              <a:schemeClr val="accent6">
                <a:lumMod val="75000"/>
              </a:schemeClr>
            </a:solidFill>
          </a:ln>
        </p:spPr>
        <p:txBody>
          <a:bodyPr wrap="square" rtlCol="0">
            <a:spAutoFit/>
          </a:bodyPr>
          <a:lstStyle/>
          <a:p>
            <a:pPr algn="ctr"/>
            <a:r>
              <a:rPr lang="en-US" sz="2400" b="1" dirty="0">
                <a:solidFill>
                  <a:schemeClr val="bg1"/>
                </a:solidFill>
                <a:latin typeface="Calibri" panose="020F0502020204030204" pitchFamily="34" charset="0"/>
                <a:cs typeface="Calibri" panose="020F0502020204030204" pitchFamily="34" charset="0"/>
              </a:rPr>
              <a:t>Title 1 Plan is included in the District Improvement Plan. The District seeks parental input to develop this plan. </a:t>
            </a:r>
          </a:p>
        </p:txBody>
      </p:sp>
    </p:spTree>
    <p:extLst>
      <p:ext uri="{BB962C8B-B14F-4D97-AF65-F5344CB8AC3E}">
        <p14:creationId xmlns:p14="http://schemas.microsoft.com/office/powerpoint/2010/main" val="1639695034"/>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3059ECD-EE18-4334-9F39-924BFCC71A8E}"/>
              </a:ext>
            </a:extLst>
          </p:cNvPr>
          <p:cNvSpPr>
            <a:spLocks noGrp="1"/>
          </p:cNvSpPr>
          <p:nvPr>
            <p:ph idx="1"/>
          </p:nvPr>
        </p:nvSpPr>
        <p:spPr>
          <a:xfrm>
            <a:off x="252412" y="435718"/>
            <a:ext cx="11687175" cy="6184157"/>
          </a:xfrm>
        </p:spPr>
        <p:txBody>
          <a:bodyPr>
            <a:normAutofit/>
          </a:bodyPr>
          <a:lstStyle/>
          <a:p>
            <a:pPr>
              <a:lnSpc>
                <a:spcPct val="90000"/>
              </a:lnSpc>
            </a:pPr>
            <a:r>
              <a:rPr lang="en-US" sz="2800" dirty="0">
                <a:solidFill>
                  <a:srgbClr val="FFFFFF"/>
                </a:solidFill>
                <a:latin typeface="Calibri" panose="020F0502020204030204" pitchFamily="34" charset="0"/>
                <a:cs typeface="Calibri" panose="020F0502020204030204" pitchFamily="34" charset="0"/>
              </a:rPr>
              <a:t>The policy addresses how the school will implement the parent and family engagement program.  The policy includes:</a:t>
            </a:r>
          </a:p>
          <a:p>
            <a:pPr marL="457200" lvl="1" indent="0">
              <a:lnSpc>
                <a:spcPct val="90000"/>
              </a:lnSpc>
              <a:buNone/>
            </a:pPr>
            <a:endParaRPr lang="en-US" sz="1000" dirty="0">
              <a:solidFill>
                <a:srgbClr val="FFFFFF"/>
              </a:solidFill>
              <a:latin typeface="Calibri" panose="020F0502020204030204" pitchFamily="34" charset="0"/>
              <a:cs typeface="Calibri" panose="020F0502020204030204" pitchFamily="34" charset="0"/>
            </a:endParaRPr>
          </a:p>
          <a:p>
            <a:pPr lvl="1">
              <a:lnSpc>
                <a:spcPct val="90000"/>
              </a:lnSpc>
            </a:pPr>
            <a:r>
              <a:rPr lang="en-US" sz="2600" dirty="0">
                <a:solidFill>
                  <a:srgbClr val="FFFFFF"/>
                </a:solidFill>
                <a:latin typeface="Calibri" panose="020F0502020204030204" pitchFamily="34" charset="0"/>
                <a:cs typeface="Calibri" panose="020F0502020204030204" pitchFamily="34" charset="0"/>
              </a:rPr>
              <a:t>Convene an annual meeting</a:t>
            </a:r>
          </a:p>
          <a:p>
            <a:pPr lvl="1">
              <a:lnSpc>
                <a:spcPct val="90000"/>
              </a:lnSpc>
            </a:pPr>
            <a:r>
              <a:rPr lang="en-US" sz="2600" dirty="0">
                <a:solidFill>
                  <a:srgbClr val="FFFFFF"/>
                </a:solidFill>
                <a:latin typeface="Calibri" panose="020F0502020204030204" pitchFamily="34" charset="0"/>
                <a:cs typeface="Calibri" panose="020F0502020204030204" pitchFamily="34" charset="0"/>
              </a:rPr>
              <a:t>Provide a flexible number of meetings</a:t>
            </a:r>
          </a:p>
          <a:p>
            <a:pPr lvl="1">
              <a:lnSpc>
                <a:spcPct val="90000"/>
              </a:lnSpc>
            </a:pPr>
            <a:r>
              <a:rPr lang="en-US" sz="2600" dirty="0">
                <a:solidFill>
                  <a:srgbClr val="FFFFFF"/>
                </a:solidFill>
                <a:latin typeface="Calibri" panose="020F0502020204030204" pitchFamily="34" charset="0"/>
                <a:cs typeface="Calibri" panose="020F0502020204030204" pitchFamily="34" charset="0"/>
              </a:rPr>
              <a:t>Involve parents in an organized, ongoing, and timely way, in the planning, review, evaluation, and improvement of the parent and family engagement policy and program</a:t>
            </a:r>
          </a:p>
          <a:p>
            <a:pPr lvl="1">
              <a:lnSpc>
                <a:spcPct val="90000"/>
              </a:lnSpc>
            </a:pPr>
            <a:r>
              <a:rPr lang="en-US" sz="2600" dirty="0">
                <a:solidFill>
                  <a:srgbClr val="FFFFFF"/>
                </a:solidFill>
                <a:latin typeface="Calibri" panose="020F0502020204030204" pitchFamily="34" charset="0"/>
                <a:cs typeface="Calibri" panose="020F0502020204030204" pitchFamily="34" charset="0"/>
              </a:rPr>
              <a:t>Provide timely information about parent and family engagement activities</a:t>
            </a:r>
          </a:p>
          <a:p>
            <a:pPr lvl="1">
              <a:lnSpc>
                <a:spcPct val="90000"/>
              </a:lnSpc>
            </a:pPr>
            <a:r>
              <a:rPr lang="en-US" sz="2600" dirty="0">
                <a:solidFill>
                  <a:srgbClr val="FFFFFF"/>
                </a:solidFill>
                <a:latin typeface="Calibri" panose="020F0502020204030204" pitchFamily="34" charset="0"/>
                <a:cs typeface="Calibri" panose="020F0502020204030204" pitchFamily="34" charset="0"/>
              </a:rPr>
              <a:t>Provide information to parents about curriculum and assessment</a:t>
            </a:r>
          </a:p>
          <a:p>
            <a:pPr lvl="1">
              <a:lnSpc>
                <a:spcPct val="90000"/>
              </a:lnSpc>
            </a:pPr>
            <a:r>
              <a:rPr lang="en-US" sz="2600" dirty="0">
                <a:solidFill>
                  <a:srgbClr val="FFFFFF"/>
                </a:solidFill>
                <a:latin typeface="Calibri" panose="020F0502020204030204" pitchFamily="34" charset="0"/>
                <a:cs typeface="Calibri" panose="020F0502020204030204" pitchFamily="34" charset="0"/>
              </a:rPr>
              <a:t>If requested, provide additional meetings with parents to discuss decisions for the education of their child </a:t>
            </a:r>
          </a:p>
          <a:p>
            <a:pPr>
              <a:lnSpc>
                <a:spcPct val="90000"/>
              </a:lnSpc>
            </a:pPr>
            <a:endParaRPr lang="en-US" sz="1500" dirty="0">
              <a:solidFill>
                <a:srgbClr val="FFFFFF"/>
              </a:solidFill>
            </a:endParaRPr>
          </a:p>
        </p:txBody>
      </p:sp>
      <p:sp>
        <p:nvSpPr>
          <p:cNvPr id="11"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5974"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4" name="Picture 3" descr="A picture containing graffiti, sign&#10;&#10;Description automatically generated">
            <a:extLst>
              <a:ext uri="{FF2B5EF4-FFF2-40B4-BE49-F238E27FC236}">
                <a16:creationId xmlns:a16="http://schemas.microsoft.com/office/drawing/2014/main" id="{A0388C6C-A6A1-49B5-B385-17C5F7B679A2}"/>
              </a:ext>
            </a:extLst>
          </p:cNvPr>
          <p:cNvPicPr>
            <a:picLocks noChangeAspect="1"/>
          </p:cNvPicPr>
          <p:nvPr/>
        </p:nvPicPr>
        <p:blipFill rotWithShape="1">
          <a:blip r:embed="rId4"/>
          <a:srcRect t="25460" b="23848"/>
          <a:stretch/>
        </p:blipFill>
        <p:spPr>
          <a:xfrm>
            <a:off x="7295710" y="5218950"/>
            <a:ext cx="4646259" cy="133396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5373346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4CD14DB-BB81-479F-A1FC-1C75640E9F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0" name="Rectangle 9">
            <a:extLst>
              <a:ext uri="{FF2B5EF4-FFF2-40B4-BE49-F238E27FC236}">
                <a16:creationId xmlns:a16="http://schemas.microsoft.com/office/drawing/2014/main" id="{C943A91B-7CA7-4592-A975-73B1BF8C4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Freeform 7">
            <a:extLst>
              <a:ext uri="{FF2B5EF4-FFF2-40B4-BE49-F238E27FC236}">
                <a16:creationId xmlns:a16="http://schemas.microsoft.com/office/drawing/2014/main" id="{EC471314-E46A-414B-8D91-74880E84F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14" name="Freeform: Shape 13">
            <a:extLst>
              <a:ext uri="{FF2B5EF4-FFF2-40B4-BE49-F238E27FC236}">
                <a16:creationId xmlns:a16="http://schemas.microsoft.com/office/drawing/2014/main" id="{6A681326-1C9D-44A3-A627-3871BDAE4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7"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sp>
        <p:nvSpPr>
          <p:cNvPr id="3" name="Content Placeholder 2">
            <a:extLst>
              <a:ext uri="{FF2B5EF4-FFF2-40B4-BE49-F238E27FC236}">
                <a16:creationId xmlns:a16="http://schemas.microsoft.com/office/drawing/2014/main" id="{227DE04E-F236-4549-B998-E1E10D3FDF96}"/>
              </a:ext>
            </a:extLst>
          </p:cNvPr>
          <p:cNvSpPr>
            <a:spLocks noGrp="1"/>
          </p:cNvSpPr>
          <p:nvPr>
            <p:ph idx="1"/>
          </p:nvPr>
        </p:nvSpPr>
        <p:spPr>
          <a:xfrm>
            <a:off x="0" y="1659665"/>
            <a:ext cx="12070080" cy="4777127"/>
          </a:xfrm>
        </p:spPr>
        <p:txBody>
          <a:bodyPr>
            <a:noAutofit/>
          </a:bodyPr>
          <a:lstStyle/>
          <a:p>
            <a:pPr>
              <a:lnSpc>
                <a:spcPct val="90000"/>
              </a:lnSpc>
            </a:pPr>
            <a:endParaRPr lang="en-US" sz="2800" dirty="0">
              <a:latin typeface="Arial Narrow" panose="020B0606020202030204" pitchFamily="34" charset="0"/>
            </a:endParaRPr>
          </a:p>
          <a:p>
            <a:pPr lvl="1">
              <a:lnSpc>
                <a:spcPct val="90000"/>
              </a:lnSpc>
              <a:buClrTx/>
              <a:buFont typeface="Arial" panose="020B0604020202020204" pitchFamily="34" charset="0"/>
              <a:buChar char="•"/>
            </a:pPr>
            <a:r>
              <a:rPr lang="en-US" sz="2500" dirty="0">
                <a:latin typeface="Calibri" panose="020F0502020204030204" pitchFamily="34" charset="0"/>
                <a:cs typeface="Calibri" panose="020F0502020204030204" pitchFamily="34" charset="0"/>
              </a:rPr>
              <a:t>That describes how parents and families, school staff, and students share the responsibility for improved student academic achievement</a:t>
            </a:r>
          </a:p>
          <a:p>
            <a:pPr lvl="1">
              <a:lnSpc>
                <a:spcPct val="90000"/>
              </a:lnSpc>
              <a:buClrTx/>
              <a:buFont typeface="Arial" panose="020B0604020202020204" pitchFamily="34" charset="0"/>
              <a:buChar char="•"/>
            </a:pPr>
            <a:r>
              <a:rPr lang="en-US" sz="2500" dirty="0">
                <a:latin typeface="Calibri" panose="020F0502020204030204" pitchFamily="34" charset="0"/>
                <a:cs typeface="Calibri" panose="020F0502020204030204" pitchFamily="34" charset="0"/>
              </a:rPr>
              <a:t>That addresses high-quality curriculum and instruction to meet State academic standards</a:t>
            </a:r>
          </a:p>
          <a:p>
            <a:pPr lvl="1">
              <a:lnSpc>
                <a:spcPct val="90000"/>
              </a:lnSpc>
              <a:buClrTx/>
              <a:buFont typeface="Arial" panose="020B0604020202020204" pitchFamily="34" charset="0"/>
              <a:buChar char="•"/>
            </a:pPr>
            <a:r>
              <a:rPr lang="en-US" sz="2500" dirty="0">
                <a:latin typeface="Calibri" panose="020F0502020204030204" pitchFamily="34" charset="0"/>
                <a:cs typeface="Calibri" panose="020F0502020204030204" pitchFamily="34" charset="0"/>
              </a:rPr>
              <a:t>The ways in which parents will support their child’s learning </a:t>
            </a:r>
          </a:p>
          <a:p>
            <a:pPr lvl="1">
              <a:lnSpc>
                <a:spcPct val="90000"/>
              </a:lnSpc>
              <a:buClrTx/>
              <a:buFont typeface="Arial" panose="020B0604020202020204" pitchFamily="34" charset="0"/>
              <a:buChar char="•"/>
            </a:pPr>
            <a:r>
              <a:rPr lang="en-US" sz="2500" dirty="0">
                <a:latin typeface="Calibri" panose="020F0502020204030204" pitchFamily="34" charset="0"/>
                <a:cs typeface="Calibri" panose="020F0502020204030204" pitchFamily="34" charset="0"/>
              </a:rPr>
              <a:t>That stresses the importance of frequent communication between school and home, and the value of parent-teacher conferences </a:t>
            </a:r>
          </a:p>
          <a:p>
            <a:pPr lvl="1">
              <a:lnSpc>
                <a:spcPct val="90000"/>
              </a:lnSpc>
              <a:buClrTx/>
              <a:buFont typeface="Arial" panose="020B0604020202020204" pitchFamily="34" charset="0"/>
              <a:buChar char="•"/>
            </a:pPr>
            <a:r>
              <a:rPr lang="en-US" sz="2500" dirty="0">
                <a:latin typeface="Calibri" panose="020F0502020204030204" pitchFamily="34" charset="0"/>
                <a:cs typeface="Calibri" panose="020F0502020204030204" pitchFamily="34" charset="0"/>
              </a:rPr>
              <a:t>That affirms the importance of parents and families in decisions relating to the education of their children</a:t>
            </a:r>
          </a:p>
          <a:p>
            <a:pPr lvl="1">
              <a:lnSpc>
                <a:spcPct val="90000"/>
              </a:lnSpc>
              <a:buClrTx/>
              <a:buFont typeface="Arial" panose="020B0604020202020204" pitchFamily="34" charset="0"/>
              <a:buChar char="•"/>
            </a:pPr>
            <a:r>
              <a:rPr lang="en-US" sz="2500" dirty="0">
                <a:latin typeface="Calibri" panose="020F0502020204030204" pitchFamily="34" charset="0"/>
                <a:cs typeface="Calibri" panose="020F0502020204030204" pitchFamily="34" charset="0"/>
              </a:rPr>
              <a:t>Title I, Part A parents have the right to be involved in the development of the school-parent compact</a:t>
            </a:r>
            <a:endParaRPr lang="en-US" sz="2500" dirty="0"/>
          </a:p>
        </p:txBody>
      </p:sp>
      <p:sp>
        <p:nvSpPr>
          <p:cNvPr id="2" name="TextBox 1">
            <a:extLst>
              <a:ext uri="{FF2B5EF4-FFF2-40B4-BE49-F238E27FC236}">
                <a16:creationId xmlns:a16="http://schemas.microsoft.com/office/drawing/2014/main" id="{432A3533-1FBF-419A-AF87-3B0CFD66CBC4}"/>
              </a:ext>
            </a:extLst>
          </p:cNvPr>
          <p:cNvSpPr txBox="1"/>
          <p:nvPr/>
        </p:nvSpPr>
        <p:spPr>
          <a:xfrm>
            <a:off x="922389" y="691005"/>
            <a:ext cx="9288102" cy="535531"/>
          </a:xfrm>
          <a:prstGeom prst="rect">
            <a:avLst/>
          </a:prstGeom>
          <a:noFill/>
        </p:spPr>
        <p:txBody>
          <a:bodyPr wrap="square" rtlCol="0">
            <a:spAutoFit/>
          </a:bodyPr>
          <a:lstStyle/>
          <a:p>
            <a:pPr>
              <a:lnSpc>
                <a:spcPct val="90000"/>
              </a:lnSpc>
            </a:pPr>
            <a:r>
              <a:rPr lang="en-US" sz="3200" b="1" dirty="0">
                <a:solidFill>
                  <a:schemeClr val="bg1"/>
                </a:solidFill>
                <a:latin typeface="Calibri" panose="020F0502020204030204" pitchFamily="34" charset="0"/>
                <a:cs typeface="Calibri" panose="020F0502020204030204" pitchFamily="34" charset="0"/>
              </a:rPr>
              <a:t>The school-parent compact is a written agreement…</a:t>
            </a:r>
          </a:p>
        </p:txBody>
      </p:sp>
    </p:spTree>
    <p:extLst>
      <p:ext uri="{BB962C8B-B14F-4D97-AF65-F5344CB8AC3E}">
        <p14:creationId xmlns:p14="http://schemas.microsoft.com/office/powerpoint/2010/main" val="1203734119"/>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441195" y="442735"/>
            <a:ext cx="4638903" cy="1400530"/>
          </a:xfrm>
        </p:spPr>
        <p:txBody>
          <a:bodyPr>
            <a:normAutofit/>
          </a:bodyPr>
          <a:lstStyle/>
          <a:p>
            <a:r>
              <a:rPr lang="en-US" sz="4400" b="1" dirty="0">
                <a:latin typeface="Calibri" panose="020F0502020204030204" pitchFamily="34" charset="0"/>
                <a:cs typeface="Calibri" panose="020F0502020204030204" pitchFamily="34" charset="0"/>
              </a:rPr>
              <a:t>Curriculum</a:t>
            </a:r>
          </a:p>
        </p:txBody>
      </p:sp>
      <p:sp>
        <p:nvSpPr>
          <p:cNvPr id="73"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28375" y="-1573"/>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4098" name="Picture 2" descr="S:\Patricia\Purchased Pictures\Children Reading-Studying\Children reading.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862" r="36734" b="-1"/>
          <a:stretch/>
        </p:blipFill>
        <p:spPr bwMode="auto">
          <a:xfrm>
            <a:off x="3" y="10"/>
            <a:ext cx="4973099" cy="6857991"/>
          </a:xfrm>
          <a:custGeom>
            <a:avLst/>
            <a:gdLst/>
            <a:ahLst/>
            <a:cxnLst/>
            <a:rect l="l" t="t" r="r" b="b"/>
            <a:pathLst>
              <a:path w="4973099" h="6858001">
                <a:moveTo>
                  <a:pt x="3628384" y="0"/>
                </a:moveTo>
                <a:lnTo>
                  <a:pt x="4971922" y="0"/>
                </a:lnTo>
                <a:lnTo>
                  <a:pt x="4946877" y="155677"/>
                </a:lnTo>
                <a:lnTo>
                  <a:pt x="4923008" y="310668"/>
                </a:lnTo>
                <a:lnTo>
                  <a:pt x="4899644" y="466344"/>
                </a:lnTo>
                <a:lnTo>
                  <a:pt x="4879641" y="622707"/>
                </a:lnTo>
                <a:lnTo>
                  <a:pt x="4859470" y="778383"/>
                </a:lnTo>
                <a:lnTo>
                  <a:pt x="4840644" y="934746"/>
                </a:lnTo>
                <a:lnTo>
                  <a:pt x="4824508" y="1089051"/>
                </a:lnTo>
                <a:lnTo>
                  <a:pt x="4809212" y="1245413"/>
                </a:lnTo>
                <a:lnTo>
                  <a:pt x="4795260" y="1401090"/>
                </a:lnTo>
                <a:lnTo>
                  <a:pt x="4783158" y="1554023"/>
                </a:lnTo>
                <a:lnTo>
                  <a:pt x="4771055" y="1709014"/>
                </a:lnTo>
                <a:lnTo>
                  <a:pt x="4760970" y="1861947"/>
                </a:lnTo>
                <a:lnTo>
                  <a:pt x="4753070" y="2014881"/>
                </a:lnTo>
                <a:lnTo>
                  <a:pt x="4744833" y="2167128"/>
                </a:lnTo>
                <a:lnTo>
                  <a:pt x="4737942" y="2318004"/>
                </a:lnTo>
                <a:lnTo>
                  <a:pt x="4733067" y="2467509"/>
                </a:lnTo>
                <a:lnTo>
                  <a:pt x="4728865" y="2617013"/>
                </a:lnTo>
                <a:lnTo>
                  <a:pt x="4724831" y="2765146"/>
                </a:lnTo>
                <a:lnTo>
                  <a:pt x="4722982" y="2911221"/>
                </a:lnTo>
                <a:lnTo>
                  <a:pt x="4720965" y="3057297"/>
                </a:lnTo>
                <a:lnTo>
                  <a:pt x="4719956" y="3201315"/>
                </a:lnTo>
                <a:lnTo>
                  <a:pt x="4720965" y="3343961"/>
                </a:lnTo>
                <a:lnTo>
                  <a:pt x="4720965" y="3485236"/>
                </a:lnTo>
                <a:lnTo>
                  <a:pt x="4722982" y="3625139"/>
                </a:lnTo>
                <a:lnTo>
                  <a:pt x="4726007" y="3762299"/>
                </a:lnTo>
                <a:lnTo>
                  <a:pt x="4728865" y="3898087"/>
                </a:lnTo>
                <a:lnTo>
                  <a:pt x="4732059" y="4031133"/>
                </a:lnTo>
                <a:lnTo>
                  <a:pt x="4736933" y="4163492"/>
                </a:lnTo>
                <a:lnTo>
                  <a:pt x="4742144" y="4293793"/>
                </a:lnTo>
                <a:lnTo>
                  <a:pt x="4746850" y="4421352"/>
                </a:lnTo>
                <a:lnTo>
                  <a:pt x="4760130" y="4670298"/>
                </a:lnTo>
                <a:lnTo>
                  <a:pt x="4774249" y="4908956"/>
                </a:lnTo>
                <a:lnTo>
                  <a:pt x="4789041" y="5138013"/>
                </a:lnTo>
                <a:lnTo>
                  <a:pt x="4805346" y="5354726"/>
                </a:lnTo>
                <a:lnTo>
                  <a:pt x="4822323" y="5561838"/>
                </a:lnTo>
                <a:lnTo>
                  <a:pt x="4840644" y="5753862"/>
                </a:lnTo>
                <a:lnTo>
                  <a:pt x="4858630" y="5934227"/>
                </a:lnTo>
                <a:lnTo>
                  <a:pt x="4876615" y="6100191"/>
                </a:lnTo>
                <a:lnTo>
                  <a:pt x="4893592" y="6252438"/>
                </a:lnTo>
                <a:lnTo>
                  <a:pt x="4909729" y="6387541"/>
                </a:lnTo>
                <a:lnTo>
                  <a:pt x="4925025" y="6509613"/>
                </a:lnTo>
                <a:lnTo>
                  <a:pt x="4937800" y="6612483"/>
                </a:lnTo>
                <a:lnTo>
                  <a:pt x="4949902" y="6698894"/>
                </a:lnTo>
                <a:lnTo>
                  <a:pt x="4967216" y="6817538"/>
                </a:lnTo>
                <a:lnTo>
                  <a:pt x="4973099" y="6858000"/>
                </a:lnTo>
                <a:lnTo>
                  <a:pt x="4075210" y="6858000"/>
                </a:lnTo>
                <a:lnTo>
                  <a:pt x="4075210" y="6858001"/>
                </a:lnTo>
                <a:lnTo>
                  <a:pt x="0" y="6858001"/>
                </a:lnTo>
                <a:lnTo>
                  <a:pt x="0" y="1"/>
                </a:lnTo>
                <a:lnTo>
                  <a:pt x="3628384" y="1"/>
                </a:lnTo>
                <a:close/>
              </a:path>
            </a:pathLst>
          </a:cu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D6F18ACE-6E82-4ADC-8A2F-A1771B309B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Content Placeholder 2"/>
          <p:cNvSpPr>
            <a:spLocks noGrp="1"/>
          </p:cNvSpPr>
          <p:nvPr>
            <p:ph idx="1"/>
          </p:nvPr>
        </p:nvSpPr>
        <p:spPr>
          <a:xfrm>
            <a:off x="5388200" y="1438965"/>
            <a:ext cx="6388701" cy="4738471"/>
          </a:xfrm>
        </p:spPr>
        <p:txBody>
          <a:bodyPr>
            <a:noAutofit/>
          </a:bodyPr>
          <a:lstStyle/>
          <a:p>
            <a:pPr lvl="1">
              <a:buFont typeface="Arial" panose="020B0604020202020204" pitchFamily="34" charset="0"/>
              <a:buChar char="•"/>
            </a:pPr>
            <a:r>
              <a:rPr lang="en-US" sz="2800" dirty="0">
                <a:latin typeface="Calibri" panose="020F0502020204030204" pitchFamily="34" charset="0"/>
                <a:cs typeface="Calibri" panose="020F0502020204030204" pitchFamily="34" charset="0"/>
              </a:rPr>
              <a:t>Rufino Mendoza uses the Fort Worth ISD Curriculum </a:t>
            </a:r>
          </a:p>
          <a:p>
            <a:pPr lvl="1">
              <a:buFont typeface="Arial" panose="020B0604020202020204" pitchFamily="34" charset="0"/>
              <a:buChar char="•"/>
            </a:pPr>
            <a:r>
              <a:rPr lang="en-US" sz="2800" dirty="0">
                <a:latin typeface="Calibri" panose="020F0502020204030204" pitchFamily="34" charset="0"/>
                <a:cs typeface="Calibri" panose="020F0502020204030204" pitchFamily="34" charset="0"/>
              </a:rPr>
              <a:t>Student progress is measured using daily checks for understanding, unit assessments, and District Assessments that measure student growth such as STAAR Benchmarks and MAP Growth Reading and Math, and MAP Fluency. </a:t>
            </a:r>
          </a:p>
        </p:txBody>
      </p:sp>
    </p:spTree>
    <p:extLst>
      <p:ext uri="{BB962C8B-B14F-4D97-AF65-F5344CB8AC3E}">
        <p14:creationId xmlns:p14="http://schemas.microsoft.com/office/powerpoint/2010/main" val="22512772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445372" y="155352"/>
            <a:ext cx="4852336" cy="1400530"/>
          </a:xfrm>
        </p:spPr>
        <p:txBody>
          <a:bodyPr>
            <a:normAutofit fontScale="90000"/>
          </a:bodyPr>
          <a:lstStyle/>
          <a:p>
            <a:pPr algn="ctr"/>
            <a:r>
              <a:rPr lang="en-US" sz="4400" b="1" dirty="0">
                <a:latin typeface="Calibri" panose="020F0502020204030204" pitchFamily="34" charset="0"/>
                <a:cs typeface="Calibri" panose="020F0502020204030204" pitchFamily="34" charset="0"/>
              </a:rPr>
              <a:t>Student Achievement &amp; Accountability</a:t>
            </a:r>
          </a:p>
        </p:txBody>
      </p:sp>
      <p:sp>
        <p:nvSpPr>
          <p:cNvPr id="73"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28375" y="-1573"/>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4098" name="Picture 2" descr="S:\Patricia\Purchased Pictures\Children Reading-Studying\Children reading.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862" r="36734" b="-1"/>
          <a:stretch/>
        </p:blipFill>
        <p:spPr bwMode="auto">
          <a:xfrm>
            <a:off x="3" y="10"/>
            <a:ext cx="4973099" cy="6857991"/>
          </a:xfrm>
          <a:custGeom>
            <a:avLst/>
            <a:gdLst/>
            <a:ahLst/>
            <a:cxnLst/>
            <a:rect l="l" t="t" r="r" b="b"/>
            <a:pathLst>
              <a:path w="4973099" h="6858001">
                <a:moveTo>
                  <a:pt x="3628384" y="0"/>
                </a:moveTo>
                <a:lnTo>
                  <a:pt x="4971922" y="0"/>
                </a:lnTo>
                <a:lnTo>
                  <a:pt x="4946877" y="155677"/>
                </a:lnTo>
                <a:lnTo>
                  <a:pt x="4923008" y="310668"/>
                </a:lnTo>
                <a:lnTo>
                  <a:pt x="4899644" y="466344"/>
                </a:lnTo>
                <a:lnTo>
                  <a:pt x="4879641" y="622707"/>
                </a:lnTo>
                <a:lnTo>
                  <a:pt x="4859470" y="778383"/>
                </a:lnTo>
                <a:lnTo>
                  <a:pt x="4840644" y="934746"/>
                </a:lnTo>
                <a:lnTo>
                  <a:pt x="4824508" y="1089051"/>
                </a:lnTo>
                <a:lnTo>
                  <a:pt x="4809212" y="1245413"/>
                </a:lnTo>
                <a:lnTo>
                  <a:pt x="4795260" y="1401090"/>
                </a:lnTo>
                <a:lnTo>
                  <a:pt x="4783158" y="1554023"/>
                </a:lnTo>
                <a:lnTo>
                  <a:pt x="4771055" y="1709014"/>
                </a:lnTo>
                <a:lnTo>
                  <a:pt x="4760970" y="1861947"/>
                </a:lnTo>
                <a:lnTo>
                  <a:pt x="4753070" y="2014881"/>
                </a:lnTo>
                <a:lnTo>
                  <a:pt x="4744833" y="2167128"/>
                </a:lnTo>
                <a:lnTo>
                  <a:pt x="4737942" y="2318004"/>
                </a:lnTo>
                <a:lnTo>
                  <a:pt x="4733067" y="2467509"/>
                </a:lnTo>
                <a:lnTo>
                  <a:pt x="4728865" y="2617013"/>
                </a:lnTo>
                <a:lnTo>
                  <a:pt x="4724831" y="2765146"/>
                </a:lnTo>
                <a:lnTo>
                  <a:pt x="4722982" y="2911221"/>
                </a:lnTo>
                <a:lnTo>
                  <a:pt x="4720965" y="3057297"/>
                </a:lnTo>
                <a:lnTo>
                  <a:pt x="4719956" y="3201315"/>
                </a:lnTo>
                <a:lnTo>
                  <a:pt x="4720965" y="3343961"/>
                </a:lnTo>
                <a:lnTo>
                  <a:pt x="4720965" y="3485236"/>
                </a:lnTo>
                <a:lnTo>
                  <a:pt x="4722982" y="3625139"/>
                </a:lnTo>
                <a:lnTo>
                  <a:pt x="4726007" y="3762299"/>
                </a:lnTo>
                <a:lnTo>
                  <a:pt x="4728865" y="3898087"/>
                </a:lnTo>
                <a:lnTo>
                  <a:pt x="4732059" y="4031133"/>
                </a:lnTo>
                <a:lnTo>
                  <a:pt x="4736933" y="4163492"/>
                </a:lnTo>
                <a:lnTo>
                  <a:pt x="4742144" y="4293793"/>
                </a:lnTo>
                <a:lnTo>
                  <a:pt x="4746850" y="4421352"/>
                </a:lnTo>
                <a:lnTo>
                  <a:pt x="4760130" y="4670298"/>
                </a:lnTo>
                <a:lnTo>
                  <a:pt x="4774249" y="4908956"/>
                </a:lnTo>
                <a:lnTo>
                  <a:pt x="4789041" y="5138013"/>
                </a:lnTo>
                <a:lnTo>
                  <a:pt x="4805346" y="5354726"/>
                </a:lnTo>
                <a:lnTo>
                  <a:pt x="4822323" y="5561838"/>
                </a:lnTo>
                <a:lnTo>
                  <a:pt x="4840644" y="5753862"/>
                </a:lnTo>
                <a:lnTo>
                  <a:pt x="4858630" y="5934227"/>
                </a:lnTo>
                <a:lnTo>
                  <a:pt x="4876615" y="6100191"/>
                </a:lnTo>
                <a:lnTo>
                  <a:pt x="4893592" y="6252438"/>
                </a:lnTo>
                <a:lnTo>
                  <a:pt x="4909729" y="6387541"/>
                </a:lnTo>
                <a:lnTo>
                  <a:pt x="4925025" y="6509613"/>
                </a:lnTo>
                <a:lnTo>
                  <a:pt x="4937800" y="6612483"/>
                </a:lnTo>
                <a:lnTo>
                  <a:pt x="4949902" y="6698894"/>
                </a:lnTo>
                <a:lnTo>
                  <a:pt x="4967216" y="6817538"/>
                </a:lnTo>
                <a:lnTo>
                  <a:pt x="4973099" y="6858000"/>
                </a:lnTo>
                <a:lnTo>
                  <a:pt x="4075210" y="6858000"/>
                </a:lnTo>
                <a:lnTo>
                  <a:pt x="4075210" y="6858001"/>
                </a:lnTo>
                <a:lnTo>
                  <a:pt x="0" y="6858001"/>
                </a:lnTo>
                <a:lnTo>
                  <a:pt x="0" y="1"/>
                </a:lnTo>
                <a:lnTo>
                  <a:pt x="3628384" y="1"/>
                </a:lnTo>
                <a:close/>
              </a:path>
            </a:pathLst>
          </a:cu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D6F18ACE-6E82-4ADC-8A2F-A1771B309B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Content Placeholder 2"/>
          <p:cNvSpPr>
            <a:spLocks noGrp="1"/>
          </p:cNvSpPr>
          <p:nvPr>
            <p:ph idx="1"/>
          </p:nvPr>
        </p:nvSpPr>
        <p:spPr>
          <a:xfrm>
            <a:off x="5388200" y="1503641"/>
            <a:ext cx="6388701" cy="4993718"/>
          </a:xfrm>
        </p:spPr>
        <p:txBody>
          <a:bodyPr>
            <a:noAutofit/>
          </a:bodyPr>
          <a:lstStyle/>
          <a:p>
            <a:pPr lvl="1">
              <a:buFont typeface="Arial" panose="020B0604020202020204" pitchFamily="34" charset="0"/>
              <a:buChar char="•"/>
            </a:pPr>
            <a:r>
              <a:rPr lang="en-US" sz="2400" dirty="0">
                <a:latin typeface="Calibri" panose="020F0502020204030204" pitchFamily="34" charset="0"/>
                <a:cs typeface="Calibri" panose="020F0502020204030204" pitchFamily="34" charset="0"/>
              </a:rPr>
              <a:t>In Spring 2019, Rufino Mendoza Elementary received a D overall rating in State Accountability. </a:t>
            </a:r>
          </a:p>
          <a:p>
            <a:pPr lvl="1">
              <a:buFont typeface="Arial" panose="020B0604020202020204" pitchFamily="34" charset="0"/>
              <a:buChar char="•"/>
            </a:pPr>
            <a:r>
              <a:rPr lang="en-US" sz="2400" dirty="0">
                <a:latin typeface="Calibri" panose="020F0502020204030204" pitchFamily="34" charset="0"/>
                <a:cs typeface="Calibri" panose="020F0502020204030204" pitchFamily="34" charset="0"/>
              </a:rPr>
              <a:t>In Domain 1 (Student Achievement)  for 3</a:t>
            </a:r>
            <a:r>
              <a:rPr lang="en-US" sz="2400" baseline="30000" dirty="0">
                <a:latin typeface="Calibri" panose="020F0502020204030204" pitchFamily="34" charset="0"/>
                <a:cs typeface="Calibri" panose="020F0502020204030204" pitchFamily="34" charset="0"/>
              </a:rPr>
              <a:t>rd</a:t>
            </a:r>
            <a:r>
              <a:rPr lang="en-US" sz="2400" dirty="0">
                <a:latin typeface="Calibri" panose="020F0502020204030204" pitchFamily="34" charset="0"/>
                <a:cs typeface="Calibri" panose="020F0502020204030204" pitchFamily="34" charset="0"/>
              </a:rPr>
              <a:t>-5</a:t>
            </a:r>
            <a:r>
              <a:rPr lang="en-US" sz="2400" baseline="30000" dirty="0">
                <a:latin typeface="Calibri" panose="020F0502020204030204" pitchFamily="34" charset="0"/>
                <a:cs typeface="Calibri" panose="020F0502020204030204" pitchFamily="34" charset="0"/>
              </a:rPr>
              <a:t>th</a:t>
            </a:r>
            <a:r>
              <a:rPr lang="en-US" sz="2400" dirty="0">
                <a:latin typeface="Calibri" panose="020F0502020204030204" pitchFamily="34" charset="0"/>
                <a:cs typeface="Calibri" panose="020F0502020204030204" pitchFamily="34" charset="0"/>
              </a:rPr>
              <a:t> grade STAAR tests our students achieved:</a:t>
            </a:r>
          </a:p>
          <a:p>
            <a:pPr lvl="2">
              <a:buFont typeface="Arial" panose="020B0604020202020204" pitchFamily="34" charset="0"/>
              <a:buChar char="•"/>
            </a:pPr>
            <a:r>
              <a:rPr lang="en-US" sz="2400" dirty="0">
                <a:latin typeface="Calibri" panose="020F0502020204030204" pitchFamily="34" charset="0"/>
                <a:cs typeface="Calibri" panose="020F0502020204030204" pitchFamily="34" charset="0"/>
              </a:rPr>
              <a:t>Reading - 53% of our students approached grade level, 23% met grade level, and 12% Mastered Grade Level.</a:t>
            </a:r>
          </a:p>
          <a:p>
            <a:pPr lvl="2">
              <a:buFont typeface="Arial" panose="020B0604020202020204" pitchFamily="34" charset="0"/>
              <a:buChar char="•"/>
            </a:pPr>
            <a:r>
              <a:rPr lang="en-US" sz="2400" dirty="0">
                <a:latin typeface="Calibri" panose="020F0502020204030204" pitchFamily="34" charset="0"/>
                <a:cs typeface="Calibri" panose="020F0502020204030204" pitchFamily="34" charset="0"/>
              </a:rPr>
              <a:t>Math - 56% of our students approached grade level, 24% met grade level, and 11% Mastered Grade Level.</a:t>
            </a:r>
          </a:p>
        </p:txBody>
      </p:sp>
    </p:spTree>
    <p:extLst>
      <p:ext uri="{BB962C8B-B14F-4D97-AF65-F5344CB8AC3E}">
        <p14:creationId xmlns:p14="http://schemas.microsoft.com/office/powerpoint/2010/main" val="25061238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31F006B4-A9E1-4F39-85C8-FB836F919348}">
  <ds:schemaRefs>
    <ds:schemaRef ds:uri="http://schemas.microsoft.com/sharepoint/v3/contenttype/forms"/>
  </ds:schemaRefs>
</ds:datastoreItem>
</file>

<file path=customXml/itemProps2.xml><?xml version="1.0" encoding="utf-8"?>
<ds:datastoreItem xmlns:ds="http://schemas.openxmlformats.org/officeDocument/2006/customXml" ds:itemID="{16377351-63A1-4C2E-8C9A-66CDD70F16A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F3CD65D-61A5-43C9-A837-6EC73C7DA8AB}">
  <ds:schemaRefs>
    <ds:schemaRef ds:uri="http://schemas.microsoft.com/office/2006/documentManagement/types"/>
    <ds:schemaRef ds:uri="http://purl.org/dc/elements/1.1/"/>
    <ds:schemaRef ds:uri="http://purl.org/dc/dcmitype/"/>
    <ds:schemaRef ds:uri="http://schemas.microsoft.com/office/infopath/2007/PartnerControls"/>
    <ds:schemaRef ds:uri="http://www.w3.org/XML/1998/namespace"/>
    <ds:schemaRef ds:uri="http://schemas.openxmlformats.org/package/2006/metadata/core-properties"/>
    <ds:schemaRef ds:uri="16c05727-aa75-4e4a-9b5f-8a80a1165891"/>
    <ds:schemaRef ds:uri="71af3243-3dd4-4a8d-8c0d-dd76da1f02a5"/>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9093</TotalTime>
  <Words>1223</Words>
  <Application>Microsoft Office PowerPoint</Application>
  <PresentationFormat>Widescreen</PresentationFormat>
  <Paragraphs>91</Paragraphs>
  <Slides>14</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Arial</vt:lpstr>
      <vt:lpstr>Arial Narrow</vt:lpstr>
      <vt:lpstr>Calibri</vt:lpstr>
      <vt:lpstr>Calibri Light</vt:lpstr>
      <vt:lpstr>Century Gothic</vt:lpstr>
      <vt:lpstr>Wingdings 3</vt:lpstr>
      <vt:lpstr>Ion</vt:lpstr>
      <vt:lpstr>Title I, Part A Annual Meeting and Benefits of Parent and Family Engagement</vt:lpstr>
      <vt:lpstr>Title I, Part A Program</vt:lpstr>
      <vt:lpstr>Title I, Part A Program</vt:lpstr>
      <vt:lpstr>PowerPoint Presentation</vt:lpstr>
      <vt:lpstr>Policy and Compact</vt:lpstr>
      <vt:lpstr>PowerPoint Presentation</vt:lpstr>
      <vt:lpstr>PowerPoint Presentation</vt:lpstr>
      <vt:lpstr>Curriculum</vt:lpstr>
      <vt:lpstr>Student Achievement &amp; Accountability</vt:lpstr>
      <vt:lpstr>Additional Meetings</vt:lpstr>
      <vt:lpstr>Reservation of Funds, 1% Set -Aside</vt:lpstr>
      <vt:lpstr>Parents Right-To-Know</vt:lpstr>
      <vt:lpstr>Additional Information  Schools Shall Provide  </vt:lpstr>
      <vt:lpstr>Who to 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Annual Title I Meeting and Benefits of Parent and Family Engagement</dc:title>
  <dc:creator>Lang, Shannon</dc:creator>
  <cp:lastModifiedBy>Perez, Benjamin</cp:lastModifiedBy>
  <cp:revision>32</cp:revision>
  <cp:lastPrinted>2020-08-14T19:47:58Z</cp:lastPrinted>
  <dcterms:created xsi:type="dcterms:W3CDTF">2020-07-23T19:04:44Z</dcterms:created>
  <dcterms:modified xsi:type="dcterms:W3CDTF">2021-02-12T19:08:51Z</dcterms:modified>
</cp:coreProperties>
</file>